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67" r:id="rId1"/>
  </p:sldMasterIdLst>
  <p:notesMasterIdLst>
    <p:notesMasterId r:id="rId6"/>
  </p:notesMasterIdLst>
  <p:handoutMasterIdLst>
    <p:handoutMasterId r:id="rId7"/>
  </p:handoutMasterIdLst>
  <p:sldIdLst>
    <p:sldId id="499" r:id="rId2"/>
    <p:sldId id="500" r:id="rId3"/>
    <p:sldId id="501" r:id="rId4"/>
    <p:sldId id="502" r:id="rId5"/>
  </p:sldIdLst>
  <p:sldSz cx="12192000" cy="6858000"/>
  <p:notesSz cx="7102475" cy="10234613"/>
  <p:embeddedFontLst>
    <p:embeddedFont>
      <p:font typeface="Garamond" panose="02020404030301010803" pitchFamily="18" charset="0"/>
      <p:regular r:id="rId8"/>
      <p:bold r:id="rId9"/>
      <p:italic r:id="rId10"/>
    </p:embeddedFont>
    <p:embeddedFont>
      <p:font typeface="Trebuchet MS" panose="020B0603020202020204" pitchFamily="34" charset="0"/>
      <p:regular r:id="rId11"/>
      <p:bold r:id="rId12"/>
      <p:italic r:id="rId13"/>
      <p:boldItalic r:id="rId14"/>
    </p:embeddedFont>
    <p:embeddedFont>
      <p:font typeface="Wingdings 3" panose="05040102010807070707" pitchFamily="18" charset="2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993300"/>
    <a:srgbClr val="009900"/>
    <a:srgbClr val="6600FF"/>
    <a:srgbClr val="9900FF"/>
    <a:srgbClr val="000000"/>
    <a:srgbClr val="4D4D4D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7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151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r">
              <a:defRPr sz="1400"/>
            </a:lvl1pPr>
          </a:lstStyle>
          <a:p>
            <a:fld id="{42FF1412-3972-4DD2-B78F-E156C37E6BA4}" type="datetimeFigureOut">
              <a:rPr lang="fr-FR" smtClean="0"/>
              <a:t>20/05/2024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7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151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r">
              <a:defRPr sz="1400"/>
            </a:lvl1pPr>
          </a:lstStyle>
          <a:p>
            <a:fld id="{3E73858B-CBDB-4ACF-AEA8-00304775FC0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5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3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r">
              <a:defRPr sz="1400"/>
            </a:lvl1pPr>
          </a:lstStyle>
          <a:p>
            <a:fld id="{3EF9C73B-4718-469E-8EBC-3ADFC12818D9}" type="datetimeFigureOut">
              <a:rPr lang="fr-FR" smtClean="0"/>
              <a:t>20/05/2024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1281113"/>
            <a:ext cx="6130925" cy="3449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968" tIns="50987" rIns="101968" bIns="50987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043" y="4926023"/>
            <a:ext cx="5681979" cy="4029075"/>
          </a:xfrm>
          <a:prstGeom prst="rect">
            <a:avLst/>
          </a:prstGeom>
        </p:spPr>
        <p:txBody>
          <a:bodyPr vert="horz" lIns="101968" tIns="50987" rIns="101968" bIns="5098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3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r">
              <a:defRPr sz="1400"/>
            </a:lvl1pPr>
          </a:lstStyle>
          <a:p>
            <a:fld id="{D6551218-7B4B-476B-892B-593B46BD9FD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63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272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881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634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97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5/20/2024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7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36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une-vendee.org/index.php?m_id=509&amp;showback=stor&amp;backlink=skip&amp;y=2024&amp;frmSpecies=474&amp;sp_tg=1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hyperlink" Target="https://www.youtube.com/watch?v=PzynRBiK1xA&amp;hl=fr&amp;gl=SN&amp;feature=related" TargetMode="External"/><Relationship Id="rId10" Type="http://schemas.openxmlformats.org/officeDocument/2006/relationships/image" Target="../media/image8.JP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BERGERONNETTE 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DES RUISSEAUX</a:t>
            </a:r>
          </a:p>
          <a:p>
            <a:pPr algn="ctr"/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‘</a:t>
            </a:r>
            <a:r>
              <a:rPr lang="fr-FR" sz="2000" b="1" i="1" dirty="0" err="1">
                <a:solidFill>
                  <a:srgbClr val="0000FF"/>
                </a:solidFill>
                <a:latin typeface="Garamond" panose="02020404030301010803" pitchFamily="18" charset="0"/>
              </a:rPr>
              <a:t>Abrjhote</a:t>
            </a:r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, Basse-</a:t>
            </a:r>
            <a:r>
              <a:rPr lang="fr-FR" sz="2000" b="1" i="1" dirty="0" err="1">
                <a:solidFill>
                  <a:srgbClr val="0000FF"/>
                </a:solidFill>
                <a:latin typeface="Garamond" panose="02020404030301010803" pitchFamily="18" charset="0"/>
              </a:rPr>
              <a:t>couéte</a:t>
            </a:r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</a:p>
          <a:p>
            <a:pPr algn="ctr"/>
            <a:r>
              <a:rPr lang="fr-FR" sz="2000" b="1" i="1" dirty="0" err="1">
                <a:solidFill>
                  <a:srgbClr val="0000FF"/>
                </a:solidFill>
                <a:latin typeface="Garamond" panose="02020404030301010803" pitchFamily="18" charset="0"/>
              </a:rPr>
              <a:t>Brjhére</a:t>
            </a:r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  <a:r>
              <a:rPr lang="fr-FR" sz="2000" b="1" i="1" dirty="0" err="1">
                <a:solidFill>
                  <a:srgbClr val="0000FF"/>
                </a:solidFill>
                <a:latin typeface="Garamond" panose="02020404030301010803" pitchFamily="18" charset="0"/>
              </a:rPr>
              <a:t>Peùte</a:t>
            </a:r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’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Bergeronnette cendrée</a:t>
            </a:r>
          </a:p>
          <a:p>
            <a:pPr algn="ctr"/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Gebirgsstelze</a:t>
            </a:r>
            <a:r>
              <a:rPr lang="fr-FR" sz="2000" b="1" dirty="0">
                <a:solidFill>
                  <a:srgbClr val="993300"/>
                </a:solidFill>
                <a:latin typeface="Garamond" panose="02020404030301010803" pitchFamily="18" charset="0"/>
              </a:rPr>
              <a:t>, </a:t>
            </a:r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Bergstelze</a:t>
            </a:r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9900FF"/>
                </a:solidFill>
                <a:latin typeface="Garamond" panose="02020404030301010803" pitchFamily="18" charset="0"/>
              </a:rPr>
              <a:t>Grey </a:t>
            </a:r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wagtail</a:t>
            </a:r>
            <a:endParaRPr lang="fr-FR" sz="2000" b="1" dirty="0">
              <a:solidFill>
                <a:srgbClr val="99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Motacilla</a:t>
            </a:r>
            <a:r>
              <a:rPr lang="fr-FR" sz="20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cinerea</a:t>
            </a:r>
          </a:p>
          <a:p>
            <a:pPr algn="ctr"/>
            <a:r>
              <a:rPr lang="fr-FR" sz="2000" b="1" dirty="0">
                <a:solidFill>
                  <a:srgbClr val="000000"/>
                </a:solidFill>
                <a:latin typeface="Garamond" panose="02020404030301010803" pitchFamily="18" charset="0"/>
              </a:rPr>
              <a:t>(</a:t>
            </a:r>
            <a:r>
              <a:rPr lang="fr-FR" sz="2000" b="1" dirty="0" err="1">
                <a:solidFill>
                  <a:srgbClr val="000000"/>
                </a:solidFill>
                <a:latin typeface="Garamond" panose="02020404030301010803" pitchFamily="18" charset="0"/>
              </a:rPr>
              <a:t>Tunstall</a:t>
            </a:r>
            <a:r>
              <a:rPr lang="fr-FR" sz="2000" b="1" dirty="0">
                <a:solidFill>
                  <a:srgbClr val="000000"/>
                </a:solidFill>
                <a:latin typeface="Garamond" panose="02020404030301010803" pitchFamily="18" charset="0"/>
              </a:rPr>
              <a:t>, 1771)</a:t>
            </a:r>
          </a:p>
          <a:p>
            <a:pPr algn="ctr"/>
            <a:r>
              <a:rPr lang="fr-FR" sz="1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Motacillidae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Garamond" panose="02020404030301010803" pitchFamily="18" charset="0"/>
              </a:rPr>
              <a:t>                                 Passeriformes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059636-4496-4B76-9190-2287FBFE5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98" y="4417993"/>
            <a:ext cx="2976272" cy="2440007"/>
          </a:xfrm>
          <a:prstGeom prst="rect">
            <a:avLst/>
          </a:prstGeom>
        </p:spPr>
      </p:pic>
      <p:pic>
        <p:nvPicPr>
          <p:cNvPr id="2052" name="Picture 4" descr="https://upload.wikimedia.org/wikipedia/commons/thumb/3/3d/Grey_Wagtail_Juv_160504W.jpg/220px-Grey_Wagtail_Juv_160504W.jpg">
            <a:extLst>
              <a:ext uri="{FF2B5EF4-FFF2-40B4-BE49-F238E27FC236}">
                <a16:creationId xmlns:a16="http://schemas.microsoft.com/office/drawing/2014/main" id="{F1806378-85E6-4AF0-BB73-F46D10AD6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070" y="4417993"/>
            <a:ext cx="3702080" cy="244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355A239-2053-4B76-9D66-863A27429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0"/>
            <a:ext cx="4880737" cy="384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04AECC4-3962-B1FF-CF8C-84CAE5EAC7BD}"/>
              </a:ext>
            </a:extLst>
          </p:cNvPr>
          <p:cNvSpPr txBox="1"/>
          <p:nvPr/>
        </p:nvSpPr>
        <p:spPr>
          <a:xfrm>
            <a:off x="7267150" y="4417993"/>
            <a:ext cx="4162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Voir aussi sur</a:t>
            </a:r>
          </a:p>
          <a:p>
            <a:r>
              <a:rPr lang="fr-FR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 espèce - www.faune-vendee.org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66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4EB1BF-8C23-45AE-B925-20D436A3C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49" y="1"/>
            <a:ext cx="870857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B24CF9B-0CB3-4C64-BD3D-25CA89CA5F35}"/>
              </a:ext>
            </a:extLst>
          </p:cNvPr>
          <p:cNvSpPr txBox="1"/>
          <p:nvPr/>
        </p:nvSpPr>
        <p:spPr>
          <a:xfrm rot="16200000">
            <a:off x="10077855" y="6273223"/>
            <a:ext cx="867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Garamond" panose="02020404030301010803" pitchFamily="18" charset="0"/>
              </a:rPr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319989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740FA9-8077-43C2-94CC-9418C6DED9A7}"/>
              </a:ext>
            </a:extLst>
          </p:cNvPr>
          <p:cNvSpPr txBox="1"/>
          <p:nvPr/>
        </p:nvSpPr>
        <p:spPr>
          <a:xfrm>
            <a:off x="6003634" y="3741577"/>
            <a:ext cx="5141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  <a:hlinkClick r:id="rId5"/>
              </a:rPr>
              <a:t>https://www.youtube.com/watch?v=PzynRBiK1xA&amp;hl=fr&amp;gl=SN&amp;feature=related</a:t>
            </a:r>
            <a:r>
              <a:rPr lang="fr-FR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8313E24-5E80-4C96-B695-E2A322E7FB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3635" y="895739"/>
            <a:ext cx="5059268" cy="28458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C05A05-59DF-4855-9F00-92ED6192B1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989" y="0"/>
            <a:ext cx="5169645" cy="42920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481E79-F9BF-473C-913C-9E27977816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3634" y="0"/>
            <a:ext cx="5052007" cy="718457"/>
          </a:xfrm>
          <a:prstGeom prst="rect">
            <a:avLst/>
          </a:prstGeom>
        </p:spPr>
      </p:pic>
      <p:pic>
        <p:nvPicPr>
          <p:cNvPr id="30722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6546B3EE-2C8F-4739-927E-7A51B169B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098" y="4387908"/>
            <a:ext cx="3047498" cy="243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56CEBC-36C7-4C79-9559-29C37AD896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71247" y="5443077"/>
            <a:ext cx="1805940" cy="327660"/>
          </a:xfrm>
          <a:prstGeom prst="rect">
            <a:avLst/>
          </a:prstGeom>
        </p:spPr>
      </p:pic>
      <p:pic>
        <p:nvPicPr>
          <p:cNvPr id="5" name="XC263232 - Bergeronnette des ruisseaux - Motacilla cinerea patriciae">
            <a:hlinkClick r:id="" action="ppaction://media"/>
            <a:extLst>
              <a:ext uri="{FF2B5EF4-FFF2-40B4-BE49-F238E27FC236}">
                <a16:creationId xmlns:a16="http://schemas.microsoft.com/office/drawing/2014/main" id="{CA5DF21C-F439-4EEC-850B-4DF6B7F152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30535" y="53632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0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1B6DFD-DC12-4C7A-959C-98902CDD7415}"/>
              </a:ext>
            </a:extLst>
          </p:cNvPr>
          <p:cNvSpPr txBox="1"/>
          <p:nvPr/>
        </p:nvSpPr>
        <p:spPr>
          <a:xfrm>
            <a:off x="872359" y="0"/>
            <a:ext cx="522364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« Silhouette fière sur une roche humide,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Sa longue queue oscille allant de bas en haut,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Equilibrant ainsi son joli corps sur l’eau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Qui ruisselle en chantant quelques notes rapides » </a:t>
            </a:r>
          </a:p>
          <a:p>
            <a:r>
              <a:rPr lang="fr-FR" i="1" dirty="0">
                <a:latin typeface="Garamond" panose="02020404030301010803" pitchFamily="18" charset="0"/>
              </a:rPr>
              <a:t>Extrait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i="1" dirty="0">
                <a:latin typeface="Garamond" panose="02020404030301010803" pitchFamily="18" charset="0"/>
              </a:rPr>
              <a:t>Nicole </a:t>
            </a:r>
            <a:r>
              <a:rPr lang="fr-FR" i="1" dirty="0" err="1">
                <a:latin typeface="Garamond" panose="02020404030301010803" pitchFamily="18" charset="0"/>
              </a:rPr>
              <a:t>Bouglouan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5122" name="Picture 2" descr="https://upload.wikimedia.org/wikipedia/commons/3/3d/Grey_Wagtail_Juv_160504W.jpg">
            <a:extLst>
              <a:ext uri="{FF2B5EF4-FFF2-40B4-BE49-F238E27FC236}">
                <a16:creationId xmlns:a16="http://schemas.microsoft.com/office/drawing/2014/main" id="{491C579C-1CC7-4558-97C0-642CA4E0E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153" y="1683548"/>
            <a:ext cx="7826645" cy="517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66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F899B65-76CB-4A03-8135-FA454C2844D6}" vid="{7D2A4EC2-D6D9-44E7-8F12-0DA04FC6AB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 oiseaux</Template>
  <TotalTime>30</TotalTime>
  <Words>112</Words>
  <Application>Microsoft Office PowerPoint</Application>
  <PresentationFormat>Grand écran</PresentationFormat>
  <Paragraphs>25</Paragraphs>
  <Slides>4</Slides>
  <Notes>4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Garamond</vt:lpstr>
      <vt:lpstr>Wingdings 3</vt:lpstr>
      <vt:lpstr>Arial</vt:lpstr>
      <vt:lpstr>Calibri</vt:lpstr>
      <vt:lpstr>Trebuchet MS</vt:lpstr>
      <vt:lpstr>Facette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TAILLÉ</dc:creator>
  <cp:lastModifiedBy>Bernard TAILLÉ</cp:lastModifiedBy>
  <cp:revision>11</cp:revision>
  <cp:lastPrinted>2017-12-13T06:01:24Z</cp:lastPrinted>
  <dcterms:created xsi:type="dcterms:W3CDTF">2017-12-13T19:49:40Z</dcterms:created>
  <dcterms:modified xsi:type="dcterms:W3CDTF">2024-05-20T19:59:07Z</dcterms:modified>
</cp:coreProperties>
</file>