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67" r:id="rId1"/>
  </p:sldMasterIdLst>
  <p:notesMasterIdLst>
    <p:notesMasterId r:id="rId7"/>
  </p:notesMasterIdLst>
  <p:handoutMasterIdLst>
    <p:handoutMasterId r:id="rId8"/>
  </p:handoutMasterIdLst>
  <p:sldIdLst>
    <p:sldId id="494" r:id="rId2"/>
    <p:sldId id="495" r:id="rId3"/>
    <p:sldId id="496" r:id="rId4"/>
    <p:sldId id="497" r:id="rId5"/>
    <p:sldId id="498" r:id="rId6"/>
  </p:sldIdLst>
  <p:sldSz cx="12192000" cy="6858000"/>
  <p:notesSz cx="7102475" cy="10234613"/>
  <p:embeddedFontLst>
    <p:embeddedFont>
      <p:font typeface="Garamond" panose="02020404030301010803" pitchFamily="18" charset="0"/>
      <p:regular r:id="rId9"/>
      <p:bold r:id="rId10"/>
      <p:italic r:id="rId11"/>
    </p:embeddedFont>
    <p:embeddedFont>
      <p:font typeface="Trebuchet MS" panose="020B0603020202020204" pitchFamily="34" charset="0"/>
      <p:regular r:id="rId12"/>
      <p:bold r:id="rId13"/>
      <p:italic r:id="rId14"/>
      <p:boldItalic r:id="rId15"/>
    </p:embeddedFont>
    <p:embeddedFont>
      <p:font typeface="Wingdings 3" panose="05040102010807070707" pitchFamily="18" charset="2"/>
      <p:regular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993300"/>
    <a:srgbClr val="009900"/>
    <a:srgbClr val="6600FF"/>
    <a:srgbClr val="9900FF"/>
    <a:srgbClr val="000000"/>
    <a:srgbClr val="4D4D4D"/>
    <a:srgbClr val="FFC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7" y="12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151" y="12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/>
          <a:lstStyle>
            <a:lvl1pPr algn="r">
              <a:defRPr sz="1400"/>
            </a:lvl1pPr>
          </a:lstStyle>
          <a:p>
            <a:fld id="{42FF1412-3972-4DD2-B78F-E156C37E6BA4}" type="datetimeFigureOut">
              <a:rPr lang="fr-FR" smtClean="0"/>
              <a:t>17/05/2024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7" y="9721703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 anchor="b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151" y="9721703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 anchor="b"/>
          <a:lstStyle>
            <a:lvl1pPr algn="r">
              <a:defRPr sz="1400"/>
            </a:lvl1pPr>
          </a:lstStyle>
          <a:p>
            <a:fld id="{3E73858B-CBDB-4ACF-AEA8-00304775FC0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4558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0" y="12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430" y="12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/>
          <a:lstStyle>
            <a:lvl1pPr algn="r">
              <a:defRPr sz="1400"/>
            </a:lvl1pPr>
          </a:lstStyle>
          <a:p>
            <a:fld id="{3EF9C73B-4718-469E-8EBC-3ADFC12818D9}" type="datetimeFigureOut">
              <a:rPr lang="fr-FR" smtClean="0"/>
              <a:t>17/05/2024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90538" y="1281113"/>
            <a:ext cx="6130925" cy="3449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1968" tIns="50987" rIns="101968" bIns="50987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1043" y="4926023"/>
            <a:ext cx="5681979" cy="4029075"/>
          </a:xfrm>
          <a:prstGeom prst="rect">
            <a:avLst/>
          </a:prstGeom>
        </p:spPr>
        <p:txBody>
          <a:bodyPr vert="horz" lIns="101968" tIns="50987" rIns="101968" bIns="50987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0" y="9721858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 anchor="b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430" y="9721858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 anchor="b"/>
          <a:lstStyle>
            <a:lvl1pPr algn="r">
              <a:defRPr sz="1400"/>
            </a:lvl1pPr>
          </a:lstStyle>
          <a:p>
            <a:fld id="{D6551218-7B4B-476B-892B-593B46BD9FD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631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2552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089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116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3732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9827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04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79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00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44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2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96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9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9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5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57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364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12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05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2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43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81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476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jpeg"/><Relationship Id="rId5" Type="http://schemas.openxmlformats.org/officeDocument/2006/relationships/hyperlink" Target="http://www.notrefamille.com/dictionnaire/expressions" TargetMode="External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7dPVz-DsPw" TargetMode="External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hyperlink" Target="http://paroles2chansons.lemonde.fr/" TargetMode="Externa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F1D5889-0E4A-4747-8DB2-428BE57D3C54}"/>
              </a:ext>
            </a:extLst>
          </p:cNvPr>
          <p:cNvSpPr txBox="1"/>
          <p:nvPr/>
        </p:nvSpPr>
        <p:spPr>
          <a:xfrm>
            <a:off x="838200" y="0"/>
            <a:ext cx="397192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BÉCASSEAU VARIABLE</a:t>
            </a:r>
          </a:p>
          <a:p>
            <a:pPr algn="ctr"/>
            <a:endParaRPr lang="fr-FR" sz="2000" b="1" dirty="0">
              <a:solidFill>
                <a:srgbClr val="0000FF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dirty="0" err="1">
                <a:solidFill>
                  <a:srgbClr val="993300"/>
                </a:solidFill>
                <a:latin typeface="Garamond" panose="02020404030301010803" pitchFamily="18" charset="0"/>
              </a:rPr>
              <a:t>Strandläufer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 </a:t>
            </a:r>
            <a:r>
              <a:rPr lang="fr-FR" sz="2000" b="1" dirty="0">
                <a:solidFill>
                  <a:srgbClr val="009900"/>
                </a:solidFill>
                <a:latin typeface="Garamond" panose="02020404030301010803" pitchFamily="18" charset="0"/>
              </a:rPr>
              <a:t>en allemand = 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coureur de plage</a:t>
            </a:r>
          </a:p>
          <a:p>
            <a:pPr algn="ctr"/>
            <a:endParaRPr lang="fr-FR" sz="2000" b="1" dirty="0">
              <a:solidFill>
                <a:srgbClr val="0000FF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dirty="0" err="1">
                <a:solidFill>
                  <a:srgbClr val="9900FF"/>
                </a:solidFill>
                <a:latin typeface="Garamond" panose="02020404030301010803" pitchFamily="18" charset="0"/>
              </a:rPr>
              <a:t>Dunlin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 </a:t>
            </a:r>
            <a:r>
              <a:rPr lang="fr-FR" sz="2000" b="1" dirty="0">
                <a:solidFill>
                  <a:srgbClr val="009900"/>
                </a:solidFill>
                <a:latin typeface="Garamond" panose="02020404030301010803" pitchFamily="18" charset="0"/>
              </a:rPr>
              <a:t>en anglais = </a:t>
            </a:r>
          </a:p>
          <a:p>
            <a:pPr algn="ctr"/>
            <a:r>
              <a:rPr lang="fr-FR" sz="2000" b="1" dirty="0">
                <a:solidFill>
                  <a:srgbClr val="009900"/>
                </a:solidFill>
                <a:latin typeface="Garamond" panose="02020404030301010803" pitchFamily="18" charset="0"/>
              </a:rPr>
              <a:t>de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 </a:t>
            </a:r>
            <a:r>
              <a:rPr lang="fr-FR" sz="2000" b="1" dirty="0" err="1">
                <a:solidFill>
                  <a:srgbClr val="6600FF"/>
                </a:solidFill>
                <a:latin typeface="Garamond" panose="02020404030301010803" pitchFamily="18" charset="0"/>
              </a:rPr>
              <a:t>dun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 </a:t>
            </a:r>
            <a:r>
              <a:rPr lang="fr-FR" sz="2000" b="1" dirty="0">
                <a:solidFill>
                  <a:srgbClr val="009900"/>
                </a:solidFill>
                <a:latin typeface="Garamond" panose="02020404030301010803" pitchFamily="18" charset="0"/>
              </a:rPr>
              <a:t>: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 brun terne </a:t>
            </a:r>
          </a:p>
          <a:p>
            <a:pPr algn="ctr"/>
            <a:r>
              <a:rPr lang="fr-FR" sz="2000" b="1" dirty="0">
                <a:solidFill>
                  <a:srgbClr val="009900"/>
                </a:solidFill>
                <a:latin typeface="Garamond" panose="02020404030301010803" pitchFamily="18" charset="0"/>
              </a:rPr>
              <a:t>dans un dialecte anglais</a:t>
            </a:r>
          </a:p>
          <a:p>
            <a:pPr algn="ctr"/>
            <a:endParaRPr lang="fr-FR" sz="2000" b="1" dirty="0">
              <a:solidFill>
                <a:srgbClr val="0000FF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dirty="0" err="1">
                <a:solidFill>
                  <a:srgbClr val="993300"/>
                </a:solidFill>
                <a:latin typeface="Garamond" panose="02020404030301010803" pitchFamily="18" charset="0"/>
              </a:rPr>
              <a:t>Alpenstrandläufer</a:t>
            </a:r>
            <a:endParaRPr lang="fr-FR" sz="2000" b="1" dirty="0">
              <a:solidFill>
                <a:srgbClr val="993300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dirty="0" err="1">
                <a:solidFill>
                  <a:srgbClr val="9900FF"/>
                </a:solidFill>
                <a:latin typeface="Garamond" panose="02020404030301010803" pitchFamily="18" charset="0"/>
              </a:rPr>
              <a:t>Dunlin</a:t>
            </a:r>
            <a:endParaRPr lang="fr-FR" sz="2000" b="1" dirty="0">
              <a:solidFill>
                <a:srgbClr val="9900FF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Calidris</a:t>
            </a:r>
            <a:r>
              <a:rPr lang="fr-FR" sz="20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fr-FR" sz="20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alpina</a:t>
            </a:r>
            <a:endParaRPr lang="fr-FR" sz="2000" b="1" i="1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dirty="0">
                <a:solidFill>
                  <a:srgbClr val="000000"/>
                </a:solidFill>
                <a:latin typeface="Garamond" panose="02020404030301010803" pitchFamily="18" charset="0"/>
              </a:rPr>
              <a:t>(Linnaeus, 1758)</a:t>
            </a:r>
          </a:p>
          <a:p>
            <a:pPr algn="ctr"/>
            <a:r>
              <a:rPr lang="fr-FR" sz="1400" b="1" dirty="0" err="1">
                <a:solidFill>
                  <a:srgbClr val="C00000"/>
                </a:solidFill>
                <a:latin typeface="Garamond" panose="02020404030301010803" pitchFamily="18" charset="0"/>
              </a:rPr>
              <a:t>Scolopacidae</a:t>
            </a:r>
            <a:r>
              <a:rPr lang="fr-FR" sz="1400" b="1" dirty="0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  <a:r>
              <a:rPr lang="fr-FR" sz="1400" b="1" dirty="0">
                <a:solidFill>
                  <a:srgbClr val="FF0000"/>
                </a:solidFill>
                <a:latin typeface="Garamond" panose="02020404030301010803" pitchFamily="18" charset="0"/>
              </a:rPr>
              <a:t>                         Charadriiformes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6510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Dunlin (Calidris alpina) juvenile.jpg">
            <a:extLst>
              <a:ext uri="{FF2B5EF4-FFF2-40B4-BE49-F238E27FC236}">
                <a16:creationId xmlns:a16="http://schemas.microsoft.com/office/drawing/2014/main" id="{503631B6-C4CA-4022-9DF4-F3A7DDF4F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63" y="4950941"/>
            <a:ext cx="2854102" cy="190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f/ff/Calidris_alpina_MWNH_0158.JPG/220px-Calidris_alpina_MWNH_0158.JPG">
            <a:extLst>
              <a:ext uri="{FF2B5EF4-FFF2-40B4-BE49-F238E27FC236}">
                <a16:creationId xmlns:a16="http://schemas.microsoft.com/office/drawing/2014/main" id="{DB288DAB-20EE-4265-AA3D-585C594D8C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" t="15479" r="4791" b="12074"/>
          <a:stretch/>
        </p:blipFill>
        <p:spPr bwMode="auto">
          <a:xfrm>
            <a:off x="123568" y="4950941"/>
            <a:ext cx="3385397" cy="190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Bécasseau Variable, Échassier, Limikole, Plage">
            <a:extLst>
              <a:ext uri="{FF2B5EF4-FFF2-40B4-BE49-F238E27FC236}">
                <a16:creationId xmlns:a16="http://schemas.microsoft.com/office/drawing/2014/main" id="{C50FF667-2648-4A24-8943-446EF08FA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442" y="0"/>
            <a:ext cx="6183824" cy="412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83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6510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2" descr="Bécasseau Variable, Échassier, Limikole, Plage">
            <a:extLst>
              <a:ext uri="{FF2B5EF4-FFF2-40B4-BE49-F238E27FC236}">
                <a16:creationId xmlns:a16="http://schemas.microsoft.com/office/drawing/2014/main" id="{C0ADC773-1911-4086-B6DA-13FE3356C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73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44442DE9-0723-45E8-8736-F6C84EE98D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0850409" y="6298026"/>
            <a:ext cx="846499" cy="25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4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6510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D5D384E-2A7F-457D-AA45-873EE16A8B10}"/>
              </a:ext>
            </a:extLst>
          </p:cNvPr>
          <p:cNvSpPr txBox="1"/>
          <p:nvPr/>
        </p:nvSpPr>
        <p:spPr>
          <a:xfrm>
            <a:off x="889686" y="0"/>
            <a:ext cx="668088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Garamond" panose="02020404030301010803" pitchFamily="18" charset="0"/>
              </a:rPr>
              <a:t>Donner des noms d'oiseaux</a:t>
            </a:r>
          </a:p>
          <a:p>
            <a:br>
              <a:rPr lang="fr-FR" dirty="0">
                <a:latin typeface="Garamond" panose="02020404030301010803" pitchFamily="18" charset="0"/>
              </a:rPr>
            </a:br>
            <a:r>
              <a:rPr lang="fr-FR" dirty="0">
                <a:latin typeface="Garamond" panose="02020404030301010803" pitchFamily="18" charset="0"/>
              </a:rPr>
              <a:t>Signification : Insulter quelqu'un. </a:t>
            </a:r>
            <a:br>
              <a:rPr lang="fr-FR" dirty="0">
                <a:latin typeface="Garamond" panose="02020404030301010803" pitchFamily="18" charset="0"/>
              </a:rPr>
            </a:br>
            <a:r>
              <a:rPr lang="fr-FR" dirty="0">
                <a:latin typeface="Garamond" panose="02020404030301010803" pitchFamily="18" charset="0"/>
              </a:rPr>
              <a:t>Origine : L’origine de l’expression "donner des noms d’oiseaux" est inconnue. On sait seulement qu’elle était déjà présente au cours du XIXe siècle. En ce temps-là, on traitait d’autruche une personne hypocrite, de </a:t>
            </a:r>
            <a:r>
              <a:rPr lang="fr-FR" b="1" i="1" dirty="0">
                <a:latin typeface="Garamond" panose="02020404030301010803" pitchFamily="18" charset="0"/>
              </a:rPr>
              <a:t>bécasse une femme à l’intelligence limitée </a:t>
            </a:r>
            <a:r>
              <a:rPr lang="fr-FR" dirty="0">
                <a:latin typeface="Garamond" panose="02020404030301010803" pitchFamily="18" charset="0"/>
              </a:rPr>
              <a:t>ou encore de poule mouillée une personne trouillarde. Les exemples sont nombreux et nous indique que "donner des noms d’oiseaux" à une personne, c’est l’insulter.</a:t>
            </a:r>
            <a:br>
              <a:rPr lang="fr-FR" dirty="0">
                <a:latin typeface="Garamond" panose="02020404030301010803" pitchFamily="18" charset="0"/>
              </a:rPr>
            </a:br>
            <a:endParaRPr lang="fr-FR" dirty="0">
              <a:latin typeface="Garamond" panose="02020404030301010803" pitchFamily="18" charset="0"/>
            </a:endParaRPr>
          </a:p>
          <a:p>
            <a:pPr algn="r"/>
            <a:r>
              <a:rPr lang="fr-FR" dirty="0">
                <a:latin typeface="Garamond" panose="02020404030301010803" pitchFamily="18" charset="0"/>
                <a:hlinkClick r:id="rId5"/>
              </a:rPr>
              <a:t>http://www.notrefamille.com/dictionnaire/expressions</a:t>
            </a:r>
            <a:r>
              <a:rPr lang="fr-FR" dirty="0"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4098" name="Picture 2" descr="Description de cette image, également commentée ci-après">
            <a:extLst>
              <a:ext uri="{FF2B5EF4-FFF2-40B4-BE49-F238E27FC236}">
                <a16:creationId xmlns:a16="http://schemas.microsoft.com/office/drawing/2014/main" id="{46506EA7-58B7-456A-8965-DC80E67BF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899" y="3429000"/>
            <a:ext cx="4561514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upload.wikimedia.org/wikipedia/commons/thumb/b/ba/Spinus-dunlin-2014-11-n011123-w.jpg/220px-Spinus-dunlin-2014-11-n011123-w.jpg">
            <a:extLst>
              <a:ext uri="{FF2B5EF4-FFF2-40B4-BE49-F238E27FC236}">
                <a16:creationId xmlns:a16="http://schemas.microsoft.com/office/drawing/2014/main" id="{9F55175E-8572-494D-9B11-8AEBB43FF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58" y="3413895"/>
            <a:ext cx="6163448" cy="3417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1281278-6DE3-4D75-BFBE-05F6C4B834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40686" y="1569660"/>
            <a:ext cx="1805940" cy="327660"/>
          </a:xfrm>
          <a:prstGeom prst="rect">
            <a:avLst/>
          </a:prstGeom>
        </p:spPr>
      </p:pic>
      <p:pic>
        <p:nvPicPr>
          <p:cNvPr id="5" name="XC118538 - Bécasseau sanderling - Calidris alba">
            <a:hlinkClick r:id="" action="ppaction://media"/>
            <a:extLst>
              <a:ext uri="{FF2B5EF4-FFF2-40B4-BE49-F238E27FC236}">
                <a16:creationId xmlns:a16="http://schemas.microsoft.com/office/drawing/2014/main" id="{3325394D-FDBF-474A-91A3-1EBBADAA9A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499974" y="148980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87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6510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A45C246-48C5-4278-8D36-E6FB2D74B8C2}"/>
              </a:ext>
            </a:extLst>
          </p:cNvPr>
          <p:cNvSpPr txBox="1"/>
          <p:nvPr/>
        </p:nvSpPr>
        <p:spPr>
          <a:xfrm>
            <a:off x="864973" y="0"/>
            <a:ext cx="4193059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Garamond" panose="02020404030301010803" pitchFamily="18" charset="0"/>
              </a:rPr>
              <a:t>La bécassine est une petite bécasse, cousine du bécasseau.</a:t>
            </a:r>
          </a:p>
          <a:p>
            <a:endParaRPr lang="fr-FR" dirty="0">
              <a:latin typeface="Garamond" panose="02020404030301010803" pitchFamily="18" charset="0"/>
            </a:endParaRPr>
          </a:p>
          <a:p>
            <a:r>
              <a:rPr lang="fr-FR" b="1" dirty="0">
                <a:latin typeface="Garamond" panose="02020404030301010803" pitchFamily="18" charset="0"/>
              </a:rPr>
              <a:t>Bécassine</a:t>
            </a:r>
            <a:r>
              <a:rPr lang="fr-FR" dirty="0">
                <a:latin typeface="Garamond" panose="02020404030301010803" pitchFamily="18" charset="0"/>
              </a:rPr>
              <a:t> est un personnage de bande dessinée créé par Émile-Joseph-Porphyre </a:t>
            </a:r>
            <a:r>
              <a:rPr lang="fr-FR" dirty="0" err="1">
                <a:latin typeface="Garamond" panose="02020404030301010803" pitchFamily="18" charset="0"/>
              </a:rPr>
              <a:t>Pinchon</a:t>
            </a:r>
            <a:r>
              <a:rPr lang="fr-FR" dirty="0">
                <a:latin typeface="Garamond" panose="02020404030301010803" pitchFamily="18" charset="0"/>
              </a:rPr>
              <a:t> en 1905 et apparu pour la première fois dans le premier numéro de </a:t>
            </a:r>
            <a:r>
              <a:rPr lang="fr-FR" i="1" dirty="0">
                <a:latin typeface="Garamond" panose="02020404030301010803" pitchFamily="18" charset="0"/>
              </a:rPr>
              <a:t>La Semaine de Suzette</a:t>
            </a:r>
            <a:r>
              <a:rPr lang="fr-FR" dirty="0">
                <a:latin typeface="Garamond" panose="02020404030301010803" pitchFamily="18" charset="0"/>
              </a:rPr>
              <a:t>, magazine pour fillettes, le 2 février 1905.</a:t>
            </a:r>
          </a:p>
          <a:p>
            <a:endParaRPr lang="fr-FR" dirty="0">
              <a:latin typeface="Garamond" panose="02020404030301010803" pitchFamily="18" charset="0"/>
            </a:endParaRPr>
          </a:p>
          <a:p>
            <a:r>
              <a:rPr lang="fr-FR" b="1" i="1" dirty="0">
                <a:latin typeface="Garamond" panose="02020404030301010803" pitchFamily="18" charset="0"/>
              </a:rPr>
              <a:t>Bécassine</a:t>
            </a:r>
            <a:r>
              <a:rPr lang="fr-FR" dirty="0">
                <a:latin typeface="Garamond" panose="02020404030301010803" pitchFamily="18" charset="0"/>
              </a:rPr>
              <a:t> connue également sous le nom de son refrain principal </a:t>
            </a:r>
          </a:p>
          <a:p>
            <a:r>
              <a:rPr lang="fr-FR" i="1" dirty="0">
                <a:latin typeface="Garamond" panose="02020404030301010803" pitchFamily="18" charset="0"/>
              </a:rPr>
              <a:t>Bécassine, c'est ma cousine</a:t>
            </a:r>
            <a:r>
              <a:rPr lang="fr-FR" dirty="0">
                <a:latin typeface="Garamond" panose="02020404030301010803" pitchFamily="18" charset="0"/>
              </a:rPr>
              <a:t>, </a:t>
            </a:r>
          </a:p>
          <a:p>
            <a:r>
              <a:rPr lang="fr-FR" dirty="0">
                <a:latin typeface="Garamond" panose="02020404030301010803" pitchFamily="18" charset="0"/>
              </a:rPr>
              <a:t>est le titre d’une célèbre chanson enfantine française assez rythmée de Chantal Goya, écrite et composée par Jean-Jacques Debout et mettant en scène la vie du personnage </a:t>
            </a:r>
            <a:r>
              <a:rPr lang="fr-FR" i="1" dirty="0">
                <a:latin typeface="Garamond" panose="02020404030301010803" pitchFamily="18" charset="0"/>
              </a:rPr>
              <a:t>Bécassine</a:t>
            </a:r>
            <a:r>
              <a:rPr lang="fr-FR" dirty="0">
                <a:latin typeface="Garamond" panose="02020404030301010803" pitchFamily="18" charset="0"/>
              </a:rPr>
              <a:t> de </a:t>
            </a:r>
            <a:r>
              <a:rPr lang="fr-FR" dirty="0" err="1">
                <a:latin typeface="Garamond" panose="02020404030301010803" pitchFamily="18" charset="0"/>
              </a:rPr>
              <a:t>Caumery</a:t>
            </a:r>
            <a:r>
              <a:rPr lang="fr-FR" dirty="0">
                <a:latin typeface="Garamond" panose="02020404030301010803" pitchFamily="18" charset="0"/>
              </a:rPr>
              <a:t>, Rivière (texte) et </a:t>
            </a:r>
            <a:r>
              <a:rPr lang="fr-FR" dirty="0" err="1">
                <a:latin typeface="Garamond" panose="02020404030301010803" pitchFamily="18" charset="0"/>
              </a:rPr>
              <a:t>Pinchon</a:t>
            </a:r>
            <a:r>
              <a:rPr lang="fr-FR" dirty="0">
                <a:latin typeface="Garamond" panose="02020404030301010803" pitchFamily="18" charset="0"/>
              </a:rPr>
              <a:t> (dessin) tombée un peu dans l'oubli.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algn="r"/>
            <a:r>
              <a:rPr lang="fr-FR" sz="1400" dirty="0">
                <a:latin typeface="Garamond" panose="02020404030301010803" pitchFamily="18" charset="0"/>
                <a:hlinkClick r:id="rId3"/>
              </a:rPr>
              <a:t>https://www.youtube.com/watch?v=d7dPVz-DsPw</a:t>
            </a:r>
            <a:endParaRPr lang="fr-FR" sz="1400" dirty="0">
              <a:latin typeface="Garamond" panose="02020404030301010803" pitchFamily="18" charset="0"/>
            </a:endParaRPr>
          </a:p>
        </p:txBody>
      </p:sp>
      <p:pic>
        <p:nvPicPr>
          <p:cNvPr id="2050" name="Picture 2" descr="Poupée Bécassine.">
            <a:extLst>
              <a:ext uri="{FF2B5EF4-FFF2-40B4-BE49-F238E27FC236}">
                <a16:creationId xmlns:a16="http://schemas.microsoft.com/office/drawing/2014/main" id="{7E62DCD3-FB63-4491-BD48-CB20A7287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422" y="0"/>
            <a:ext cx="1781154" cy="329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448E172-EAE6-40CD-85F5-1A37336033A8}"/>
              </a:ext>
            </a:extLst>
          </p:cNvPr>
          <p:cNvSpPr txBox="1"/>
          <p:nvPr/>
        </p:nvSpPr>
        <p:spPr>
          <a:xfrm>
            <a:off x="7224585" y="0"/>
            <a:ext cx="49674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Garamond" panose="02020404030301010803" pitchFamily="18" charset="0"/>
              </a:rPr>
              <a:t>Il fallait trouver un surnom elle n'en avait pas</a:t>
            </a:r>
            <a:br>
              <a:rPr lang="fr-FR" dirty="0">
                <a:latin typeface="Garamond" panose="02020404030301010803" pitchFamily="18" charset="0"/>
              </a:rPr>
            </a:br>
            <a:r>
              <a:rPr lang="fr-FR" dirty="0">
                <a:latin typeface="Garamond" panose="02020404030301010803" pitchFamily="18" charset="0"/>
              </a:rPr>
              <a:t>Mais son papa qui se trouvait là</a:t>
            </a:r>
            <a:br>
              <a:rPr lang="fr-FR" dirty="0">
                <a:latin typeface="Garamond" panose="02020404030301010803" pitchFamily="18" charset="0"/>
              </a:rPr>
            </a:br>
            <a:r>
              <a:rPr lang="fr-FR" dirty="0">
                <a:latin typeface="Garamond" panose="02020404030301010803" pitchFamily="18" charset="0"/>
              </a:rPr>
              <a:t>A dit puisqu'elle ira en classe</a:t>
            </a:r>
            <a:br>
              <a:rPr lang="fr-FR" dirty="0">
                <a:latin typeface="Garamond" panose="02020404030301010803" pitchFamily="18" charset="0"/>
              </a:rPr>
            </a:br>
            <a:r>
              <a:rPr lang="fr-FR" dirty="0">
                <a:latin typeface="Garamond" panose="02020404030301010803" pitchFamily="18" charset="0"/>
              </a:rPr>
              <a:t>Ici à Clocher-les-Bécasses</a:t>
            </a:r>
            <a:br>
              <a:rPr lang="fr-FR" dirty="0">
                <a:latin typeface="Garamond" panose="02020404030301010803" pitchFamily="18" charset="0"/>
              </a:rPr>
            </a:br>
            <a:r>
              <a:rPr lang="fr-FR" dirty="0">
                <a:latin typeface="Garamond" panose="02020404030301010803" pitchFamily="18" charset="0"/>
              </a:rPr>
              <a:t>Moi j'ai trouvé comment il faudra l'appeler</a:t>
            </a:r>
            <a:br>
              <a:rPr lang="fr-FR" dirty="0">
                <a:latin typeface="Garamond" panose="02020404030301010803" pitchFamily="18" charset="0"/>
              </a:rPr>
            </a:br>
            <a:br>
              <a:rPr lang="fr-FR" dirty="0">
                <a:latin typeface="Garamond" panose="02020404030301010803" pitchFamily="18" charset="0"/>
              </a:rPr>
            </a:br>
            <a:r>
              <a:rPr lang="fr-FR" dirty="0">
                <a:latin typeface="Garamond" panose="02020404030301010803" pitchFamily="18" charset="0"/>
              </a:rPr>
              <a:t>Bécassine c'est ma cousine</a:t>
            </a:r>
            <a:br>
              <a:rPr lang="fr-FR" dirty="0">
                <a:latin typeface="Garamond" panose="02020404030301010803" pitchFamily="18" charset="0"/>
              </a:rPr>
            </a:br>
            <a:r>
              <a:rPr lang="fr-FR" dirty="0">
                <a:latin typeface="Garamond" panose="02020404030301010803" pitchFamily="18" charset="0"/>
              </a:rPr>
              <a:t>Bécassine on est voisines</a:t>
            </a:r>
          </a:p>
          <a:p>
            <a:r>
              <a:rPr lang="fr-FR" dirty="0">
                <a:latin typeface="Garamond" panose="02020404030301010803" pitchFamily="18" charset="0"/>
              </a:rPr>
              <a:t>quand je m'en vais voir ma grand-mère </a:t>
            </a:r>
          </a:p>
          <a:p>
            <a:r>
              <a:rPr lang="fr-FR" dirty="0">
                <a:latin typeface="Garamond" panose="02020404030301010803" pitchFamily="18" charset="0"/>
              </a:rPr>
              <a:t>qui habite au bord de la mer</a:t>
            </a:r>
            <a:br>
              <a:rPr lang="fr-FR" dirty="0">
                <a:latin typeface="Garamond" panose="02020404030301010803" pitchFamily="18" charset="0"/>
              </a:rPr>
            </a:br>
            <a:r>
              <a:rPr lang="fr-FR" dirty="0">
                <a:latin typeface="Garamond" panose="02020404030301010803" pitchFamily="18" charset="0"/>
              </a:rPr>
              <a:t>Je retrouve ma Bécassine</a:t>
            </a:r>
            <a:br>
              <a:rPr lang="fr-FR" dirty="0">
                <a:latin typeface="Garamond" panose="02020404030301010803" pitchFamily="18" charset="0"/>
              </a:rPr>
            </a:br>
            <a:endParaRPr lang="fr-FR" dirty="0">
              <a:latin typeface="Garamond" panose="02020404030301010803" pitchFamily="18" charset="0"/>
            </a:endParaRPr>
          </a:p>
          <a:p>
            <a:r>
              <a:rPr lang="fr-FR" dirty="0">
                <a:latin typeface="Garamond" panose="02020404030301010803" pitchFamily="18" charset="0"/>
                <a:hlinkClick r:id="rId5"/>
              </a:rPr>
              <a:t>http://paroles2chansons.lemonde.fr</a:t>
            </a:r>
            <a:r>
              <a:rPr lang="fr-FR" dirty="0"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98DA774-BBAD-444A-90BA-80695B246AB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334" r="19117"/>
          <a:stretch/>
        </p:blipFill>
        <p:spPr>
          <a:xfrm>
            <a:off x="5205421" y="3737253"/>
            <a:ext cx="3026317" cy="3120747"/>
          </a:xfrm>
          <a:prstGeom prst="rect">
            <a:avLst/>
          </a:prstGeom>
        </p:spPr>
      </p:pic>
      <p:pic>
        <p:nvPicPr>
          <p:cNvPr id="2052" name="Picture 4" descr="Zwergschnepfe (Lymnocryptes minimus)">
            <a:extLst>
              <a:ext uri="{FF2B5EF4-FFF2-40B4-BE49-F238E27FC236}">
                <a16:creationId xmlns:a16="http://schemas.microsoft.com/office/drawing/2014/main" id="{EF81CD76-D3A7-42C6-A814-98F3EAA76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0" y="3737617"/>
            <a:ext cx="28575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E76F1EB-286D-4357-AF57-EC4EC27FC082}"/>
              </a:ext>
            </a:extLst>
          </p:cNvPr>
          <p:cNvSpPr txBox="1"/>
          <p:nvPr/>
        </p:nvSpPr>
        <p:spPr>
          <a:xfrm>
            <a:off x="9341708" y="5609968"/>
            <a:ext cx="2850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Garamond" panose="02020404030301010803" pitchFamily="18" charset="0"/>
              </a:rPr>
              <a:t>Bécassine sourde</a:t>
            </a:r>
          </a:p>
          <a:p>
            <a:pPr algn="ctr"/>
            <a:r>
              <a:rPr lang="fr-FR" b="1" i="1" dirty="0" err="1">
                <a:latin typeface="Garamond" panose="02020404030301010803" pitchFamily="18" charset="0"/>
              </a:rPr>
              <a:t>Lymnocryptes</a:t>
            </a:r>
            <a:r>
              <a:rPr lang="fr-FR" b="1" i="1" dirty="0">
                <a:latin typeface="Garamond" panose="02020404030301010803" pitchFamily="18" charset="0"/>
              </a:rPr>
              <a:t> </a:t>
            </a:r>
            <a:r>
              <a:rPr lang="fr-FR" b="1" i="1" dirty="0" err="1">
                <a:latin typeface="Garamond" panose="02020404030301010803" pitchFamily="18" charset="0"/>
              </a:rPr>
              <a:t>minimus</a:t>
            </a:r>
            <a:endParaRPr lang="fr-FR" b="1" i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34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1B6DFD-DC12-4C7A-959C-98902CDD7415}"/>
              </a:ext>
            </a:extLst>
          </p:cNvPr>
          <p:cNvSpPr txBox="1"/>
          <p:nvPr/>
        </p:nvSpPr>
        <p:spPr>
          <a:xfrm>
            <a:off x="872359" y="0"/>
            <a:ext cx="52236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Garamond" panose="02020404030301010803" pitchFamily="18" charset="0"/>
              </a:rPr>
              <a:t>« Moi si j'étais un oiseau</a:t>
            </a:r>
          </a:p>
          <a:p>
            <a:r>
              <a:rPr lang="fr-FR" dirty="0">
                <a:latin typeface="Garamond" panose="02020404030301010803" pitchFamily="18" charset="0"/>
              </a:rPr>
              <a:t>Je serais un bécasseau</a:t>
            </a:r>
          </a:p>
          <a:p>
            <a:r>
              <a:rPr lang="fr-FR" dirty="0">
                <a:latin typeface="Garamond" panose="02020404030301010803" pitchFamily="18" charset="0"/>
              </a:rPr>
              <a:t>Ne demandez pas pourquoi</a:t>
            </a:r>
          </a:p>
          <a:p>
            <a:r>
              <a:rPr lang="fr-FR" dirty="0">
                <a:latin typeface="Garamond" panose="02020404030301010803" pitchFamily="18" charset="0"/>
              </a:rPr>
              <a:t>ça ne vous regarde pas » </a:t>
            </a:r>
          </a:p>
          <a:p>
            <a:r>
              <a:rPr lang="fr-FR" i="1" dirty="0">
                <a:latin typeface="Garamond" panose="02020404030301010803" pitchFamily="18" charset="0"/>
              </a:rPr>
              <a:t>Extrait</a:t>
            </a:r>
            <a:endParaRPr lang="fr-FR" dirty="0">
              <a:latin typeface="Garamond" panose="02020404030301010803" pitchFamily="18" charset="0"/>
            </a:endParaRPr>
          </a:p>
          <a:p>
            <a:r>
              <a:rPr lang="fr-FR" i="1" dirty="0">
                <a:latin typeface="Garamond" panose="02020404030301010803" pitchFamily="18" charset="0"/>
              </a:rPr>
              <a:t>Montmartre secret</a:t>
            </a:r>
            <a:endParaRPr lang="fr-FR" dirty="0">
              <a:latin typeface="Garamond" panose="02020404030301010803" pitchFamily="18" charset="0"/>
            </a:endParaRPr>
          </a:p>
          <a:p>
            <a:r>
              <a:rPr lang="fr-FR" dirty="0"/>
              <a:t> </a:t>
            </a:r>
          </a:p>
          <a:p>
            <a:r>
              <a:rPr lang="fr-FR" dirty="0"/>
              <a:t> </a:t>
            </a:r>
          </a:p>
          <a:p>
            <a:r>
              <a:rPr lang="fr-FR" dirty="0"/>
              <a:t> </a:t>
            </a: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710E40-2857-4A04-A320-9E30915BE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708" y="1638300"/>
            <a:ext cx="7038266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035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6F899B65-76CB-4A03-8135-FA454C2844D6}" vid="{7D2A4EC2-D6D9-44E7-8F12-0DA04FC6AB3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 oiseaux</Template>
  <TotalTime>156</TotalTime>
  <Words>365</Words>
  <Application>Microsoft Office PowerPoint</Application>
  <PresentationFormat>Grand écran</PresentationFormat>
  <Paragraphs>48</Paragraphs>
  <Slides>5</Slides>
  <Notes>5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Garamond</vt:lpstr>
      <vt:lpstr>Wingdings 3</vt:lpstr>
      <vt:lpstr>Arial</vt:lpstr>
      <vt:lpstr>Calibri</vt:lpstr>
      <vt:lpstr>Trebuchet MS</vt:lpstr>
      <vt:lpstr>Facette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Bernard TAILLÉ</dc:creator>
  <cp:lastModifiedBy>Bernard TAILLÉ</cp:lastModifiedBy>
  <cp:revision>11</cp:revision>
  <cp:lastPrinted>2017-12-13T06:01:24Z</cp:lastPrinted>
  <dcterms:created xsi:type="dcterms:W3CDTF">2017-12-13T19:49:40Z</dcterms:created>
  <dcterms:modified xsi:type="dcterms:W3CDTF">2024-05-17T20:30:13Z</dcterms:modified>
</cp:coreProperties>
</file>