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95" r:id="rId1"/>
  </p:sldMasterIdLst>
  <p:notesMasterIdLst>
    <p:notesMasterId r:id="rId40"/>
  </p:notesMasterIdLst>
  <p:sldIdLst>
    <p:sldId id="256" r:id="rId2"/>
    <p:sldId id="296" r:id="rId3"/>
    <p:sldId id="345" r:id="rId4"/>
    <p:sldId id="346" r:id="rId5"/>
    <p:sldId id="347" r:id="rId6"/>
    <p:sldId id="348" r:id="rId7"/>
    <p:sldId id="349" r:id="rId8"/>
    <p:sldId id="297" r:id="rId9"/>
    <p:sldId id="298" r:id="rId10"/>
    <p:sldId id="299" r:id="rId11"/>
    <p:sldId id="300" r:id="rId12"/>
    <p:sldId id="302" r:id="rId13"/>
    <p:sldId id="363" r:id="rId14"/>
    <p:sldId id="329" r:id="rId15"/>
    <p:sldId id="330" r:id="rId16"/>
    <p:sldId id="359" r:id="rId17"/>
    <p:sldId id="331" r:id="rId18"/>
    <p:sldId id="332" r:id="rId19"/>
    <p:sldId id="365" r:id="rId20"/>
    <p:sldId id="367" r:id="rId21"/>
    <p:sldId id="366" r:id="rId22"/>
    <p:sldId id="333" r:id="rId23"/>
    <p:sldId id="334" r:id="rId24"/>
    <p:sldId id="335" r:id="rId25"/>
    <p:sldId id="337" r:id="rId26"/>
    <p:sldId id="368" r:id="rId27"/>
    <p:sldId id="370" r:id="rId28"/>
    <p:sldId id="338" r:id="rId29"/>
    <p:sldId id="339" r:id="rId30"/>
    <p:sldId id="340" r:id="rId31"/>
    <p:sldId id="369" r:id="rId32"/>
    <p:sldId id="360" r:id="rId33"/>
    <p:sldId id="341" r:id="rId34"/>
    <p:sldId id="364" r:id="rId35"/>
    <p:sldId id="342" r:id="rId36"/>
    <p:sldId id="343" r:id="rId37"/>
    <p:sldId id="344" r:id="rId38"/>
    <p:sldId id="352" r:id="rId39"/>
  </p:sldIdLst>
  <p:sldSz cx="10080625" cy="7559675"/>
  <p:notesSz cx="6888163" cy="100203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99" userDrawn="1">
          <p15:clr>
            <a:srgbClr val="A4A3A4"/>
          </p15:clr>
        </p15:guide>
        <p15:guide id="2" pos="19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A5C4"/>
    <a:srgbClr val="CC00FF"/>
    <a:srgbClr val="006600"/>
    <a:srgbClr val="0000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4660"/>
  </p:normalViewPr>
  <p:slideViewPr>
    <p:cSldViewPr>
      <p:cViewPr varScale="1">
        <p:scale>
          <a:sx n="94" d="100"/>
          <a:sy n="94" d="100"/>
        </p:scale>
        <p:origin x="1902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99"/>
        <p:guide pos="19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">
            <a:extLst>
              <a:ext uri="{FF2B5EF4-FFF2-40B4-BE49-F238E27FC236}">
                <a16:creationId xmlns:a16="http://schemas.microsoft.com/office/drawing/2014/main" id="{5ED01FE7-DD11-4420-A91A-7EC190A9E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wrap="none" lIns="84710" tIns="42355" rIns="84710" bIns="42355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>
              <a:latin typeface="Calibri" panose="020F0502020204030204" pitchFamily="34" charset="0"/>
            </a:endParaRPr>
          </a:p>
        </p:txBody>
      </p:sp>
      <p:sp>
        <p:nvSpPr>
          <p:cNvPr id="20483" name="AutoShape 2">
            <a:extLst>
              <a:ext uri="{FF2B5EF4-FFF2-40B4-BE49-F238E27FC236}">
                <a16:creationId xmlns:a16="http://schemas.microsoft.com/office/drawing/2014/main" id="{4892C6AE-B919-4FE1-803C-85D8ED774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wrap="none" lIns="84710" tIns="42355" rIns="84710" bIns="42355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>
              <a:latin typeface="Calibri" panose="020F0502020204030204" pitchFamily="34" charset="0"/>
            </a:endParaRPr>
          </a:p>
        </p:txBody>
      </p:sp>
      <p:sp>
        <p:nvSpPr>
          <p:cNvPr id="20484" name="AutoShape 3">
            <a:extLst>
              <a:ext uri="{FF2B5EF4-FFF2-40B4-BE49-F238E27FC236}">
                <a16:creationId xmlns:a16="http://schemas.microsoft.com/office/drawing/2014/main" id="{DF2450DA-49BA-4910-A4BA-1FAB058FB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wrap="none" lIns="84710" tIns="42355" rIns="84710" bIns="42355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>
              <a:latin typeface="Calibri" panose="020F0502020204030204" pitchFamily="34" charset="0"/>
            </a:endParaRPr>
          </a:p>
        </p:txBody>
      </p:sp>
      <p:sp>
        <p:nvSpPr>
          <p:cNvPr id="20485" name="AutoShape 4">
            <a:extLst>
              <a:ext uri="{FF2B5EF4-FFF2-40B4-BE49-F238E27FC236}">
                <a16:creationId xmlns:a16="http://schemas.microsoft.com/office/drawing/2014/main" id="{D41793C6-B51D-44B2-AD1F-392D37D2F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wrap="none" lIns="84710" tIns="42355" rIns="84710" bIns="42355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>
              <a:latin typeface="Calibri" panose="020F0502020204030204" pitchFamily="34" charset="0"/>
            </a:endParaRPr>
          </a:p>
        </p:txBody>
      </p:sp>
      <p:sp>
        <p:nvSpPr>
          <p:cNvPr id="20486" name="AutoShape 5">
            <a:extLst>
              <a:ext uri="{FF2B5EF4-FFF2-40B4-BE49-F238E27FC236}">
                <a16:creationId xmlns:a16="http://schemas.microsoft.com/office/drawing/2014/main" id="{8D60D59C-B8D1-4E24-865A-9B60409AE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8163" cy="100203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wrap="none" lIns="84710" tIns="42355" rIns="84710" bIns="42355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>
              <a:latin typeface="Calibri" panose="020F0502020204030204" pitchFamily="34" charset="0"/>
            </a:endParaRPr>
          </a:p>
        </p:txBody>
      </p:sp>
      <p:sp>
        <p:nvSpPr>
          <p:cNvPr id="20487" name="Rectangle 6">
            <a:extLst>
              <a:ext uri="{FF2B5EF4-FFF2-40B4-BE49-F238E27FC236}">
                <a16:creationId xmlns:a16="http://schemas.microsoft.com/office/drawing/2014/main" id="{2337A059-96CD-4F26-A4E9-DD422BBE25A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41388" y="762000"/>
            <a:ext cx="4995862" cy="374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2E554F35-783C-48A8-B9C4-B5283C837E7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8527" y="4759457"/>
            <a:ext cx="5502430" cy="450057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noProof="0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6EB24790-7F2F-4920-85BC-A765FEE8A83E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81207" cy="49246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5BC8D251-B30C-4A96-9227-25E3D3297B3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98279" y="0"/>
            <a:ext cx="2981206" cy="49246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D89C1ADF-27E5-45EC-9E29-35A9675E66A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18913"/>
            <a:ext cx="2981207" cy="49246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2059" name="Rectangle 11">
            <a:extLst>
              <a:ext uri="{FF2B5EF4-FFF2-40B4-BE49-F238E27FC236}">
                <a16:creationId xmlns:a16="http://schemas.microsoft.com/office/drawing/2014/main" id="{D20572B9-A465-491B-90D8-724A6F411E9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98279" y="9518913"/>
            <a:ext cx="2981206" cy="49246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3EEE91AA-93B6-47F0-9849-D0D6521AEFB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1">
            <a:extLst>
              <a:ext uri="{FF2B5EF4-FFF2-40B4-BE49-F238E27FC236}">
                <a16:creationId xmlns:a16="http://schemas.microsoft.com/office/drawing/2014/main" id="{B8D3AE43-CB48-4BA0-9ECF-A2AD639F65D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998C0D80-561F-404E-BDA2-B620C4AD83D4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</a:t>
            </a:fld>
            <a:endParaRPr lang="fr-FR" altLang="fr-FR" sz="1300"/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253AB24A-F49C-44DB-B67B-F2B51649CC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6171F873-C279-4E79-A24E-1D2619626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">
            <a:extLst>
              <a:ext uri="{FF2B5EF4-FFF2-40B4-BE49-F238E27FC236}">
                <a16:creationId xmlns:a16="http://schemas.microsoft.com/office/drawing/2014/main" id="{E4889880-D792-49EA-AA29-EF39CC8B86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3126D9F-A834-49DB-8D20-300A947ED2A3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</a:t>
            </a:fld>
            <a:endParaRPr lang="fr-FR" altLang="fr-FR" sz="1300"/>
          </a:p>
        </p:txBody>
      </p:sp>
      <p:sp>
        <p:nvSpPr>
          <p:cNvPr id="24579" name="Rectangle 1">
            <a:extLst>
              <a:ext uri="{FF2B5EF4-FFF2-40B4-BE49-F238E27FC236}">
                <a16:creationId xmlns:a16="http://schemas.microsoft.com/office/drawing/2014/main" id="{4CD853DF-9ADF-4D88-8BDA-FED2FC97C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3906F8B9-7907-481E-8EBB-64FE9935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">
            <a:extLst>
              <a:ext uri="{FF2B5EF4-FFF2-40B4-BE49-F238E27FC236}">
                <a16:creationId xmlns:a16="http://schemas.microsoft.com/office/drawing/2014/main" id="{E4889880-D792-49EA-AA29-EF39CC8B86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3126D9F-A834-49DB-8D20-300A947ED2A3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</a:t>
            </a:fld>
            <a:endParaRPr lang="fr-FR" altLang="fr-FR" sz="1300"/>
          </a:p>
        </p:txBody>
      </p:sp>
      <p:sp>
        <p:nvSpPr>
          <p:cNvPr id="24579" name="Rectangle 1">
            <a:extLst>
              <a:ext uri="{FF2B5EF4-FFF2-40B4-BE49-F238E27FC236}">
                <a16:creationId xmlns:a16="http://schemas.microsoft.com/office/drawing/2014/main" id="{4CD853DF-9ADF-4D88-8BDA-FED2FC97C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3906F8B9-7907-481E-8EBB-64FE9935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547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">
            <a:extLst>
              <a:ext uri="{FF2B5EF4-FFF2-40B4-BE49-F238E27FC236}">
                <a16:creationId xmlns:a16="http://schemas.microsoft.com/office/drawing/2014/main" id="{E4889880-D792-49EA-AA29-EF39CC8B86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3126D9F-A834-49DB-8D20-300A947ED2A3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4</a:t>
            </a:fld>
            <a:endParaRPr lang="fr-FR" altLang="fr-FR" sz="1300"/>
          </a:p>
        </p:txBody>
      </p:sp>
      <p:sp>
        <p:nvSpPr>
          <p:cNvPr id="24579" name="Rectangle 1">
            <a:extLst>
              <a:ext uri="{FF2B5EF4-FFF2-40B4-BE49-F238E27FC236}">
                <a16:creationId xmlns:a16="http://schemas.microsoft.com/office/drawing/2014/main" id="{4CD853DF-9ADF-4D88-8BDA-FED2FC97C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3906F8B9-7907-481E-8EBB-64FE9935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220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">
            <a:extLst>
              <a:ext uri="{FF2B5EF4-FFF2-40B4-BE49-F238E27FC236}">
                <a16:creationId xmlns:a16="http://schemas.microsoft.com/office/drawing/2014/main" id="{E4889880-D792-49EA-AA29-EF39CC8B86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3126D9F-A834-49DB-8D20-300A947ED2A3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5</a:t>
            </a:fld>
            <a:endParaRPr lang="fr-FR" altLang="fr-FR" sz="1300"/>
          </a:p>
        </p:txBody>
      </p:sp>
      <p:sp>
        <p:nvSpPr>
          <p:cNvPr id="24579" name="Rectangle 1">
            <a:extLst>
              <a:ext uri="{FF2B5EF4-FFF2-40B4-BE49-F238E27FC236}">
                <a16:creationId xmlns:a16="http://schemas.microsoft.com/office/drawing/2014/main" id="{4CD853DF-9ADF-4D88-8BDA-FED2FC97C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3906F8B9-7907-481E-8EBB-64FE9935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943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">
            <a:extLst>
              <a:ext uri="{FF2B5EF4-FFF2-40B4-BE49-F238E27FC236}">
                <a16:creationId xmlns:a16="http://schemas.microsoft.com/office/drawing/2014/main" id="{E4889880-D792-49EA-AA29-EF39CC8B86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3126D9F-A834-49DB-8D20-300A947ED2A3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6</a:t>
            </a:fld>
            <a:endParaRPr lang="fr-FR" altLang="fr-FR" sz="1300"/>
          </a:p>
        </p:txBody>
      </p:sp>
      <p:sp>
        <p:nvSpPr>
          <p:cNvPr id="24579" name="Rectangle 1">
            <a:extLst>
              <a:ext uri="{FF2B5EF4-FFF2-40B4-BE49-F238E27FC236}">
                <a16:creationId xmlns:a16="http://schemas.microsoft.com/office/drawing/2014/main" id="{4CD853DF-9ADF-4D88-8BDA-FED2FC97C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3906F8B9-7907-481E-8EBB-64FE9935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30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">
            <a:extLst>
              <a:ext uri="{FF2B5EF4-FFF2-40B4-BE49-F238E27FC236}">
                <a16:creationId xmlns:a16="http://schemas.microsoft.com/office/drawing/2014/main" id="{E4889880-D792-49EA-AA29-EF39CC8B86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3126D9F-A834-49DB-8D20-300A947ED2A3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7</a:t>
            </a:fld>
            <a:endParaRPr lang="fr-FR" altLang="fr-FR" sz="1300"/>
          </a:p>
        </p:txBody>
      </p:sp>
      <p:sp>
        <p:nvSpPr>
          <p:cNvPr id="24579" name="Rectangle 1">
            <a:extLst>
              <a:ext uri="{FF2B5EF4-FFF2-40B4-BE49-F238E27FC236}">
                <a16:creationId xmlns:a16="http://schemas.microsoft.com/office/drawing/2014/main" id="{4CD853DF-9ADF-4D88-8BDA-FED2FC97C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3906F8B9-7907-481E-8EBB-64FE99357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224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1">
            <a:extLst>
              <a:ext uri="{FF2B5EF4-FFF2-40B4-BE49-F238E27FC236}">
                <a16:creationId xmlns:a16="http://schemas.microsoft.com/office/drawing/2014/main" id="{34D9DF0F-4F97-49A2-8350-36D8956510A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92624D65-166F-457E-844E-DC05EF890CCA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8</a:t>
            </a:fld>
            <a:endParaRPr lang="fr-FR" altLang="fr-FR" sz="1300"/>
          </a:p>
        </p:txBody>
      </p:sp>
      <p:sp>
        <p:nvSpPr>
          <p:cNvPr id="26627" name="Rectangle 1">
            <a:extLst>
              <a:ext uri="{FF2B5EF4-FFF2-40B4-BE49-F238E27FC236}">
                <a16:creationId xmlns:a16="http://schemas.microsoft.com/office/drawing/2014/main" id="{5C92E523-A05C-4457-8A50-02783A5600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8" name="Text Box 2">
            <a:extLst>
              <a:ext uri="{FF2B5EF4-FFF2-40B4-BE49-F238E27FC236}">
                <a16:creationId xmlns:a16="http://schemas.microsoft.com/office/drawing/2014/main" id="{671534C2-C1B3-43DC-8954-88B47949A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1">
            <a:extLst>
              <a:ext uri="{FF2B5EF4-FFF2-40B4-BE49-F238E27FC236}">
                <a16:creationId xmlns:a16="http://schemas.microsoft.com/office/drawing/2014/main" id="{2C3351B5-A76D-4106-896F-1DF2B8CB15C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DB21FE15-1CCF-4E77-8174-A0A679973B24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9</a:t>
            </a:fld>
            <a:endParaRPr lang="fr-FR" altLang="fr-FR" sz="1300"/>
          </a:p>
        </p:txBody>
      </p:sp>
      <p:sp>
        <p:nvSpPr>
          <p:cNvPr id="28675" name="Rectangle 1">
            <a:extLst>
              <a:ext uri="{FF2B5EF4-FFF2-40B4-BE49-F238E27FC236}">
                <a16:creationId xmlns:a16="http://schemas.microsoft.com/office/drawing/2014/main" id="{7D44BCF0-216E-4D48-98C8-62000330B0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Text Box 2">
            <a:extLst>
              <a:ext uri="{FF2B5EF4-FFF2-40B4-BE49-F238E27FC236}">
                <a16:creationId xmlns:a16="http://schemas.microsoft.com/office/drawing/2014/main" id="{08C71F9C-061C-4E5F-9835-9469D69B6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>
            <a:extLst>
              <a:ext uri="{FF2B5EF4-FFF2-40B4-BE49-F238E27FC236}">
                <a16:creationId xmlns:a16="http://schemas.microsoft.com/office/drawing/2014/main" id="{D64DF8F9-EBA7-48DD-823C-F59DFE274A7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9DFD47-2FE7-44D2-B380-10D3A4692624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10</a:t>
            </a:fld>
            <a:endParaRPr lang="fr-FR" altLang="fr-FR" sz="1300"/>
          </a:p>
        </p:txBody>
      </p:sp>
      <p:sp>
        <p:nvSpPr>
          <p:cNvPr id="30723" name="Rectangle 1">
            <a:extLst>
              <a:ext uri="{FF2B5EF4-FFF2-40B4-BE49-F238E27FC236}">
                <a16:creationId xmlns:a16="http://schemas.microsoft.com/office/drawing/2014/main" id="{1985BE98-8EF3-42DD-8FBC-A92896AFAB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Text Box 2">
            <a:extLst>
              <a:ext uri="{FF2B5EF4-FFF2-40B4-BE49-F238E27FC236}">
                <a16:creationId xmlns:a16="http://schemas.microsoft.com/office/drawing/2014/main" id="{62461197-E2C2-48BA-B755-94D6EEDF2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1">
            <a:extLst>
              <a:ext uri="{FF2B5EF4-FFF2-40B4-BE49-F238E27FC236}">
                <a16:creationId xmlns:a16="http://schemas.microsoft.com/office/drawing/2014/main" id="{D97DC4C1-AE1B-46CD-A19A-1252F60F33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DBDEF96-35E2-4BC4-BC65-9E8A6B8DE94B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11</a:t>
            </a:fld>
            <a:endParaRPr lang="fr-FR" altLang="fr-FR" sz="1300"/>
          </a:p>
        </p:txBody>
      </p:sp>
      <p:sp>
        <p:nvSpPr>
          <p:cNvPr id="32771" name="Rectangle 1">
            <a:extLst>
              <a:ext uri="{FF2B5EF4-FFF2-40B4-BE49-F238E27FC236}">
                <a16:creationId xmlns:a16="http://schemas.microsoft.com/office/drawing/2014/main" id="{15B163BC-8ED6-4466-8283-0988A5957E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Text Box 2">
            <a:extLst>
              <a:ext uri="{FF2B5EF4-FFF2-40B4-BE49-F238E27FC236}">
                <a16:creationId xmlns:a16="http://schemas.microsoft.com/office/drawing/2014/main" id="{9C0E3FAD-E0ED-4C24-9C16-95598AD1B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1">
            <a:extLst>
              <a:ext uri="{FF2B5EF4-FFF2-40B4-BE49-F238E27FC236}">
                <a16:creationId xmlns:a16="http://schemas.microsoft.com/office/drawing/2014/main" id="{0C1DAE5D-98AE-4850-A0E6-A750FE1EF33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11AB6C8A-6CE6-40C5-8CB2-63AA966743C7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12</a:t>
            </a:fld>
            <a:endParaRPr lang="fr-FR" altLang="fr-FR" sz="1300"/>
          </a:p>
        </p:txBody>
      </p:sp>
      <p:sp>
        <p:nvSpPr>
          <p:cNvPr id="34819" name="Rectangle 1">
            <a:extLst>
              <a:ext uri="{FF2B5EF4-FFF2-40B4-BE49-F238E27FC236}">
                <a16:creationId xmlns:a16="http://schemas.microsoft.com/office/drawing/2014/main" id="{9F6E10FA-0BA5-4546-97FF-8BEC511F26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0" name="Text Box 2">
            <a:extLst>
              <a:ext uri="{FF2B5EF4-FFF2-40B4-BE49-F238E27FC236}">
                <a16:creationId xmlns:a16="http://schemas.microsoft.com/office/drawing/2014/main" id="{A35CB040-9993-493A-9027-729FAB787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1">
            <a:extLst>
              <a:ext uri="{FF2B5EF4-FFF2-40B4-BE49-F238E27FC236}">
                <a16:creationId xmlns:a16="http://schemas.microsoft.com/office/drawing/2014/main" id="{0C1DAE5D-98AE-4850-A0E6-A750FE1EF33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11AB6C8A-6CE6-40C5-8CB2-63AA966743C7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13</a:t>
            </a:fld>
            <a:endParaRPr lang="fr-FR" altLang="fr-FR" sz="1300"/>
          </a:p>
        </p:txBody>
      </p:sp>
      <p:sp>
        <p:nvSpPr>
          <p:cNvPr id="34819" name="Rectangle 1">
            <a:extLst>
              <a:ext uri="{FF2B5EF4-FFF2-40B4-BE49-F238E27FC236}">
                <a16:creationId xmlns:a16="http://schemas.microsoft.com/office/drawing/2014/main" id="{9F6E10FA-0BA5-4546-97FF-8BEC511F26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0" name="Text Box 2">
            <a:extLst>
              <a:ext uri="{FF2B5EF4-FFF2-40B4-BE49-F238E27FC236}">
                <a16:creationId xmlns:a16="http://schemas.microsoft.com/office/drawing/2014/main" id="{A35CB040-9993-493A-9027-729FAB787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618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14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22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15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718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16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727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17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786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18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3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19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242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636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21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6544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22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5705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23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9894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24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6991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25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5218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26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682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27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633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28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311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29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6301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30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9245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31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2456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32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0692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33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194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34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5427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35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9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36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1748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37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8835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1">
            <a:extLst>
              <a:ext uri="{FF2B5EF4-FFF2-40B4-BE49-F238E27FC236}">
                <a16:creationId xmlns:a16="http://schemas.microsoft.com/office/drawing/2014/main" id="{6759CE45-67A6-431C-A0A7-F94E3F5893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688269" indent="-264719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588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48242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05975" indent="-21177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329525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7530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17662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600176" indent="-211775" defTabSz="4235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14726" algn="l"/>
                <a:tab pos="830923" algn="l"/>
                <a:tab pos="1247120" algn="l"/>
                <a:tab pos="1663317" algn="l"/>
                <a:tab pos="2079513" algn="l"/>
                <a:tab pos="2495710" algn="l"/>
                <a:tab pos="2911907" algn="l"/>
                <a:tab pos="3328104" algn="l"/>
                <a:tab pos="3744300" algn="l"/>
                <a:tab pos="4160498" algn="l"/>
                <a:tab pos="4576694" algn="l"/>
                <a:tab pos="4992891" algn="l"/>
                <a:tab pos="5409087" algn="l"/>
                <a:tab pos="5825285" algn="l"/>
                <a:tab pos="6241481" algn="l"/>
                <a:tab pos="6657678" algn="l"/>
                <a:tab pos="7073875" algn="l"/>
                <a:tab pos="7490072" algn="l"/>
                <a:tab pos="7906268" algn="l"/>
                <a:tab pos="8322465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450A59D-7CA4-46F0-910C-C7D507163ADD}" type="slidenum">
              <a:rPr lang="fr-FR" altLang="fr-FR" sz="1300"/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38</a:t>
            </a:fld>
            <a:endParaRPr lang="fr-FR" altLang="fr-FR" sz="1300"/>
          </a:p>
        </p:txBody>
      </p:sp>
      <p:sp>
        <p:nvSpPr>
          <p:cNvPr id="65539" name="Rectangle 1">
            <a:extLst>
              <a:ext uri="{FF2B5EF4-FFF2-40B4-BE49-F238E27FC236}">
                <a16:creationId xmlns:a16="http://schemas.microsoft.com/office/drawing/2014/main" id="{CB30A963-7827-458C-A02B-6836B1FA2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4A0C52CE-23A3-4E37-9D46-BBA1627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27" y="4759457"/>
            <a:ext cx="5511109" cy="450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4710" tIns="42355" rIns="84710" bIns="42355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595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E9EDD38-4C05-4CC2-B90F-D29D391A2FBD}"/>
              </a:ext>
            </a:extLst>
          </p:cNvPr>
          <p:cNvSpPr>
            <a:spLocks/>
          </p:cNvSpPr>
          <p:nvPr/>
        </p:nvSpPr>
        <p:spPr bwMode="auto">
          <a:xfrm>
            <a:off x="-34925" y="4762500"/>
            <a:ext cx="1538288" cy="862013"/>
          </a:xfrm>
          <a:custGeom>
            <a:avLst/>
            <a:gdLst>
              <a:gd name="T0" fmla="*/ 212177965 w 8042"/>
              <a:gd name="T1" fmla="*/ 74306641 h 10000"/>
              <a:gd name="T2" fmla="*/ 218105405 w 8042"/>
              <a:gd name="T3" fmla="*/ 73414975 h 10000"/>
              <a:gd name="T4" fmla="*/ 219093184 w 8042"/>
              <a:gd name="T5" fmla="*/ 72969142 h 10000"/>
              <a:gd name="T6" fmla="*/ 294246452 w 8042"/>
              <a:gd name="T7" fmla="*/ 39085307 h 10000"/>
              <a:gd name="T8" fmla="*/ 294246452 w 8042"/>
              <a:gd name="T9" fmla="*/ 35080136 h 10000"/>
              <a:gd name="T10" fmla="*/ 219093184 w 8042"/>
              <a:gd name="T11" fmla="*/ 1642135 h 10000"/>
              <a:gd name="T12" fmla="*/ 218105405 w 8042"/>
              <a:gd name="T13" fmla="*/ 1188888 h 10000"/>
              <a:gd name="T14" fmla="*/ 212177965 w 8042"/>
              <a:gd name="T15" fmla="*/ 304635 h 10000"/>
              <a:gd name="T16" fmla="*/ 658583 w 8042"/>
              <a:gd name="T17" fmla="*/ 0 h 10000"/>
              <a:gd name="T18" fmla="*/ 0 w 8042"/>
              <a:gd name="T19" fmla="*/ 74239749 h 10000"/>
              <a:gd name="T20" fmla="*/ 212177965 w 8042"/>
              <a:gd name="T21" fmla="*/ 74306641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1379" y="2771882"/>
            <a:ext cx="7276539" cy="2494297"/>
          </a:xfrm>
        </p:spPr>
        <p:txBody>
          <a:bodyPr anchor="b"/>
          <a:lstStyle>
            <a:lvl1pPr>
              <a:defRPr sz="595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1379" y="5266178"/>
            <a:ext cx="7276539" cy="124151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AEE90AB-EE9F-4107-80C6-44BCAD142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D71E2B-4F4C-44AC-B307-01307FAB8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D563972-F404-4789-B429-A216C6A43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6725" y="4992688"/>
            <a:ext cx="644525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30FD4-158E-4717-9D5A-501CB819C72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2062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8409E34B-6884-459F-B6B2-7461F2B3ACA0}"/>
              </a:ext>
            </a:extLst>
          </p:cNvPr>
          <p:cNvSpPr>
            <a:spLocks/>
          </p:cNvSpPr>
          <p:nvPr/>
        </p:nvSpPr>
        <p:spPr bwMode="auto">
          <a:xfrm flipV="1">
            <a:off x="0" y="78422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4450" y="687966"/>
            <a:ext cx="7264134" cy="141194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378" y="2351899"/>
            <a:ext cx="7267206" cy="41641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118448-7956-47E5-991B-A7DE96357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1DDFE7E-15DF-4643-A59D-399452CFD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58C64B-0D11-4649-8539-A92B20E0E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7C711-A34F-481A-B44F-EDA95EE754D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468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C3196912-83A9-4479-9A49-6737FD16D298}"/>
              </a:ext>
            </a:extLst>
          </p:cNvPr>
          <p:cNvSpPr>
            <a:spLocks/>
          </p:cNvSpPr>
          <p:nvPr/>
        </p:nvSpPr>
        <p:spPr bwMode="auto">
          <a:xfrm flipV="1">
            <a:off x="0" y="3490913"/>
            <a:ext cx="1497013" cy="558800"/>
          </a:xfrm>
          <a:custGeom>
            <a:avLst/>
            <a:gdLst>
              <a:gd name="T0" fmla="*/ 283389975 w 7908"/>
              <a:gd name="T1" fmla="*/ 14657380 h 10000"/>
              <a:gd name="T2" fmla="*/ 235620722 w 7908"/>
              <a:gd name="T3" fmla="*/ 587019 h 10000"/>
              <a:gd name="T4" fmla="*/ 234581445 w 7908"/>
              <a:gd name="T5" fmla="*/ 293538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3624 h 10000"/>
              <a:gd name="T12" fmla="*/ 0 w 7908"/>
              <a:gd name="T13" fmla="*/ 31225744 h 10000"/>
              <a:gd name="T14" fmla="*/ 212685831 w 7908"/>
              <a:gd name="T15" fmla="*/ 31075874 h 10000"/>
              <a:gd name="T16" fmla="*/ 231607106 w 7908"/>
              <a:gd name="T17" fmla="*/ 31075874 h 10000"/>
              <a:gd name="T18" fmla="*/ 234581445 w 7908"/>
              <a:gd name="T19" fmla="*/ 30785465 h 10000"/>
              <a:gd name="T20" fmla="*/ 235620722 w 7908"/>
              <a:gd name="T21" fmla="*/ 30488799 h 10000"/>
              <a:gd name="T22" fmla="*/ 283389975 w 7908"/>
              <a:gd name="T23" fmla="*/ 16418494 h 10000"/>
              <a:gd name="T24" fmla="*/ 283389975 w 7908"/>
              <a:gd name="T25" fmla="*/ 14657380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2286820"/>
            <a:ext cx="7267206" cy="1619080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78" y="3947830"/>
            <a:ext cx="7267206" cy="948432"/>
          </a:xfrm>
        </p:spPr>
        <p:txBody>
          <a:bodyPr/>
          <a:lstStyle>
            <a:lvl1pPr marL="0" indent="0" algn="l">
              <a:buNone/>
              <a:defRPr sz="220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FCCAE0B-DE64-43BC-B4A8-704BD0C52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BF9AA0-F53A-4B53-B821-79A3B257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C21D4D-00CD-4707-B52B-A85AD9D8C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563" y="3576638"/>
            <a:ext cx="644525" cy="401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2141-29A0-4645-85BC-971F8B1344A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37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C89CA78D-DE62-45C2-9BE3-956A0844CE27}"/>
              </a:ext>
            </a:extLst>
          </p:cNvPr>
          <p:cNvSpPr>
            <a:spLocks/>
          </p:cNvSpPr>
          <p:nvPr/>
        </p:nvSpPr>
        <p:spPr bwMode="auto">
          <a:xfrm flipV="1">
            <a:off x="0" y="78422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1379" y="2355323"/>
            <a:ext cx="3525056" cy="415285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4011" y="2355323"/>
            <a:ext cx="3524573" cy="415285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DECA5FE-FB20-4DE0-94D7-E29655D7A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D9DBA7A-EB72-459A-956E-39CF2EFBA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454A819-FAEE-4D9B-A9B7-B3E8605A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6297D-AA52-4F69-9734-A4D18314861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799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>
            <a:extLst>
              <a:ext uri="{FF2B5EF4-FFF2-40B4-BE49-F238E27FC236}">
                <a16:creationId xmlns:a16="http://schemas.microsoft.com/office/drawing/2014/main" id="{EA77D305-364F-4840-B76E-6FD4730A245C}"/>
              </a:ext>
            </a:extLst>
          </p:cNvPr>
          <p:cNvSpPr>
            <a:spLocks/>
          </p:cNvSpPr>
          <p:nvPr/>
        </p:nvSpPr>
        <p:spPr bwMode="auto">
          <a:xfrm flipV="1">
            <a:off x="0" y="78422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7393" y="2454443"/>
            <a:ext cx="3169042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1378" y="3089666"/>
            <a:ext cx="3525057" cy="34234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5518" y="2450885"/>
            <a:ext cx="316754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0051" y="3086107"/>
            <a:ext cx="3523015" cy="34234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EC8E94A4-309E-4300-9BB1-104FB7508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AF9748A7-F028-4021-9575-733D0A820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DD139EA-376A-4984-9A62-CC9E9AEE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8A5FC-E02B-4414-A5CD-43581BAAD9D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351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17F5B79D-A8DC-4F30-BF32-D3D84F640810}"/>
              </a:ext>
            </a:extLst>
          </p:cNvPr>
          <p:cNvSpPr>
            <a:spLocks/>
          </p:cNvSpPr>
          <p:nvPr/>
        </p:nvSpPr>
        <p:spPr bwMode="auto">
          <a:xfrm flipV="1">
            <a:off x="0" y="78422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4448" y="687966"/>
            <a:ext cx="7264135" cy="141194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A6B3C0A-ACBC-4B9E-A363-E2E064E9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43DB7D1-9B86-4065-9051-8AF3A8251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0AB04A2-2443-4E40-8C9C-99809EB99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8773E-6FBE-4A92-8EC6-922A4EDE84E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9338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D9378423-8E81-4157-821D-66BD47765B75}"/>
              </a:ext>
            </a:extLst>
          </p:cNvPr>
          <p:cNvSpPr>
            <a:spLocks/>
          </p:cNvSpPr>
          <p:nvPr/>
        </p:nvSpPr>
        <p:spPr bwMode="auto">
          <a:xfrm flipV="1">
            <a:off x="0" y="78422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B414C2B2-32EF-483C-BB2E-4A577E04E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545D2AA-2316-4F9C-989F-5F7F10A33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51EF1E5-782A-4B92-956B-EE63C144C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935B1-9253-41A7-A367-AA2251EF8E2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3115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9AA107DB-0978-453A-B98A-52B580900696}"/>
              </a:ext>
            </a:extLst>
          </p:cNvPr>
          <p:cNvSpPr>
            <a:spLocks/>
          </p:cNvSpPr>
          <p:nvPr/>
        </p:nvSpPr>
        <p:spPr bwMode="auto">
          <a:xfrm flipV="1">
            <a:off x="0" y="78422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491730"/>
            <a:ext cx="2898934" cy="1076203"/>
          </a:xfrm>
        </p:spPr>
        <p:txBody>
          <a:bodyPr anchor="b"/>
          <a:lstStyle>
            <a:lvl1pPr algn="l">
              <a:defRPr sz="2205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9373" y="491731"/>
            <a:ext cx="4179211" cy="596899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1762175"/>
            <a:ext cx="2898934" cy="4698546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434E80C-022E-4BE2-A365-54B95D918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198EFF6-0647-495D-B157-164DA06D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35D30AB-57A1-47B5-B3FF-2A8435C9E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2428A-4211-4BBC-8B3B-A07C4A9DDAF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127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D5DD5B4A-E0F9-4812-83D4-6A3543FD9AA3}"/>
              </a:ext>
            </a:extLst>
          </p:cNvPr>
          <p:cNvSpPr>
            <a:spLocks/>
          </p:cNvSpPr>
          <p:nvPr/>
        </p:nvSpPr>
        <p:spPr bwMode="auto">
          <a:xfrm flipV="1">
            <a:off x="0" y="541337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5291772"/>
            <a:ext cx="7267206" cy="624724"/>
          </a:xfrm>
        </p:spPr>
        <p:txBody>
          <a:bodyPr anchor="b"/>
          <a:lstStyle>
            <a:lvl1pPr algn="l">
              <a:defRPr sz="2646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41378" y="699931"/>
            <a:ext cx="7267206" cy="4249391"/>
          </a:xfrm>
        </p:spPr>
        <p:txBody>
          <a:bodyPr rtlCol="0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5916496"/>
            <a:ext cx="7267206" cy="544226"/>
          </a:xfrm>
        </p:spPr>
        <p:txBody>
          <a:bodyPr/>
          <a:lstStyle>
            <a:lvl1pPr marL="0" indent="0">
              <a:buNone/>
              <a:defRPr sz="132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981CD01-7CA7-41E2-9886-70C99E0C1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9A732AD-49EF-40FF-B132-12AB911F9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7DD9CA5-FFE9-4985-B75F-38FED7D46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563" y="5492750"/>
            <a:ext cx="644525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BC2DA-4C73-480D-B1EA-A4F4006F831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2736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2795B236-F73D-4FEB-91F0-93E0650D720A}"/>
              </a:ext>
            </a:extLst>
          </p:cNvPr>
          <p:cNvSpPr>
            <a:spLocks/>
          </p:cNvSpPr>
          <p:nvPr/>
        </p:nvSpPr>
        <p:spPr bwMode="auto">
          <a:xfrm flipV="1">
            <a:off x="0" y="3490913"/>
            <a:ext cx="1497013" cy="558800"/>
          </a:xfrm>
          <a:custGeom>
            <a:avLst/>
            <a:gdLst>
              <a:gd name="T0" fmla="*/ 283389975 w 7908"/>
              <a:gd name="T1" fmla="*/ 14657380 h 10000"/>
              <a:gd name="T2" fmla="*/ 235620722 w 7908"/>
              <a:gd name="T3" fmla="*/ 587019 h 10000"/>
              <a:gd name="T4" fmla="*/ 234581445 w 7908"/>
              <a:gd name="T5" fmla="*/ 293538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3624 h 10000"/>
              <a:gd name="T12" fmla="*/ 0 w 7908"/>
              <a:gd name="T13" fmla="*/ 31225744 h 10000"/>
              <a:gd name="T14" fmla="*/ 212685831 w 7908"/>
              <a:gd name="T15" fmla="*/ 31075874 h 10000"/>
              <a:gd name="T16" fmla="*/ 231607106 w 7908"/>
              <a:gd name="T17" fmla="*/ 31075874 h 10000"/>
              <a:gd name="T18" fmla="*/ 234581445 w 7908"/>
              <a:gd name="T19" fmla="*/ 30785465 h 10000"/>
              <a:gd name="T20" fmla="*/ 235620722 w 7908"/>
              <a:gd name="T21" fmla="*/ 30488799 h 10000"/>
              <a:gd name="T22" fmla="*/ 283389975 w 7908"/>
              <a:gd name="T23" fmla="*/ 16418494 h 10000"/>
              <a:gd name="T24" fmla="*/ 283389975 w 7908"/>
              <a:gd name="T25" fmla="*/ 14657380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671971"/>
            <a:ext cx="7267206" cy="3435959"/>
          </a:xfrm>
        </p:spPr>
        <p:txBody>
          <a:bodyPr anchor="ctr"/>
          <a:lstStyle>
            <a:lvl1pPr algn="l">
              <a:defRPr sz="5291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78" y="4799529"/>
            <a:ext cx="7267206" cy="1715052"/>
          </a:xfrm>
        </p:spPr>
        <p:txBody>
          <a:bodyPr anchor="ctr"/>
          <a:lstStyle>
            <a:lvl1pPr marL="0" indent="0" algn="l">
              <a:buNone/>
              <a:defRPr sz="198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C09B5B8-8B51-40C2-884B-389283FCC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CE9E41-1166-4586-9183-544EE6261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3CAD18-277A-455E-A70D-94AEE1D12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563" y="3576638"/>
            <a:ext cx="644525" cy="401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85258-2F86-4F65-886D-8A1FA555597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1578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DFF9CB18-2752-4A53-9647-743E1C108842}"/>
              </a:ext>
            </a:extLst>
          </p:cNvPr>
          <p:cNvSpPr>
            <a:spLocks/>
          </p:cNvSpPr>
          <p:nvPr/>
        </p:nvSpPr>
        <p:spPr bwMode="auto">
          <a:xfrm flipV="1">
            <a:off x="0" y="3490913"/>
            <a:ext cx="1497013" cy="558800"/>
          </a:xfrm>
          <a:custGeom>
            <a:avLst/>
            <a:gdLst>
              <a:gd name="T0" fmla="*/ 283389975 w 7908"/>
              <a:gd name="T1" fmla="*/ 14657380 h 10000"/>
              <a:gd name="T2" fmla="*/ 235620722 w 7908"/>
              <a:gd name="T3" fmla="*/ 587019 h 10000"/>
              <a:gd name="T4" fmla="*/ 234581445 w 7908"/>
              <a:gd name="T5" fmla="*/ 293538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3624 h 10000"/>
              <a:gd name="T12" fmla="*/ 0 w 7908"/>
              <a:gd name="T13" fmla="*/ 31225744 h 10000"/>
              <a:gd name="T14" fmla="*/ 212685831 w 7908"/>
              <a:gd name="T15" fmla="*/ 31075874 h 10000"/>
              <a:gd name="T16" fmla="*/ 231607106 w 7908"/>
              <a:gd name="T17" fmla="*/ 31075874 h 10000"/>
              <a:gd name="T18" fmla="*/ 234581445 w 7908"/>
              <a:gd name="T19" fmla="*/ 30785465 h 10000"/>
              <a:gd name="T20" fmla="*/ 235620722 w 7908"/>
              <a:gd name="T21" fmla="*/ 30488799 h 10000"/>
              <a:gd name="T22" fmla="*/ 283389975 w 7908"/>
              <a:gd name="T23" fmla="*/ 16418494 h 10000"/>
              <a:gd name="T24" fmla="*/ 283389975 w 7908"/>
              <a:gd name="T25" fmla="*/ 14657380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89DD14F2-061E-4FF4-8FA8-8AD7BC039C31}"/>
              </a:ext>
            </a:extLst>
          </p:cNvPr>
          <p:cNvSpPr txBox="1"/>
          <p:nvPr/>
        </p:nvSpPr>
        <p:spPr>
          <a:xfrm>
            <a:off x="1993900" y="714375"/>
            <a:ext cx="503238" cy="644525"/>
          </a:xfrm>
          <a:prstGeom prst="rect">
            <a:avLst/>
          </a:prstGeom>
        </p:spPr>
        <p:txBody>
          <a:bodyPr lIns="100796" tIns="50398" rIns="100796" bIns="503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18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“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8F8CFBD3-67E7-4296-B457-F6C84A169189}"/>
              </a:ext>
            </a:extLst>
          </p:cNvPr>
          <p:cNvSpPr txBox="1"/>
          <p:nvPr/>
        </p:nvSpPr>
        <p:spPr>
          <a:xfrm>
            <a:off x="9005888" y="3201988"/>
            <a:ext cx="504825" cy="644525"/>
          </a:xfrm>
          <a:prstGeom prst="rect">
            <a:avLst/>
          </a:prstGeom>
        </p:spPr>
        <p:txBody>
          <a:bodyPr lIns="100796" tIns="50398" rIns="100796" bIns="503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18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2254" y="671971"/>
            <a:ext cx="6735395" cy="3191863"/>
          </a:xfrm>
        </p:spPr>
        <p:txBody>
          <a:bodyPr anchor="ctr"/>
          <a:lstStyle>
            <a:lvl1pPr algn="l">
              <a:defRPr sz="5291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63441" y="3863834"/>
            <a:ext cx="6233019" cy="419982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78" y="4799529"/>
            <a:ext cx="7267206" cy="1715052"/>
          </a:xfrm>
        </p:spPr>
        <p:txBody>
          <a:bodyPr anchor="ctr"/>
          <a:lstStyle>
            <a:lvl1pPr marL="0" indent="0" algn="l">
              <a:buNone/>
              <a:defRPr sz="198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19EC812-E9A3-42F0-853B-178430E3E97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111B11F-4612-4E8C-A620-FED3FFC499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4BA2A1B-80EF-4F89-82A4-4ACDFBF1AB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63563" y="3576638"/>
            <a:ext cx="644525" cy="401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67C6A-5466-497C-8375-561C2503C69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61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10548193-455D-4470-AEA6-1D95A2533630}"/>
              </a:ext>
            </a:extLst>
          </p:cNvPr>
          <p:cNvSpPr>
            <a:spLocks/>
          </p:cNvSpPr>
          <p:nvPr/>
        </p:nvSpPr>
        <p:spPr bwMode="auto">
          <a:xfrm flipV="1">
            <a:off x="0" y="541337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2687886"/>
            <a:ext cx="7267206" cy="3003637"/>
          </a:xfrm>
        </p:spPr>
        <p:txBody>
          <a:bodyPr anchor="b"/>
          <a:lstStyle>
            <a:lvl1pPr algn="l">
              <a:defRPr sz="5291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5711755"/>
            <a:ext cx="7267206" cy="804273"/>
          </a:xfrm>
        </p:spPr>
        <p:txBody>
          <a:bodyPr/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6559DA7-F3C1-425B-A96F-6BD8B2137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99BF405-5D78-4DAE-8935-6028E5B95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0A9161A-8CF6-4C6F-ADF4-9FDF424EF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563" y="5492750"/>
            <a:ext cx="644525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7F42E-9178-4D26-89A9-80D85B7FA71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844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E9A43EAD-0690-423F-A113-BC1B7542C005}"/>
              </a:ext>
            </a:extLst>
          </p:cNvPr>
          <p:cNvSpPr>
            <a:spLocks/>
          </p:cNvSpPr>
          <p:nvPr/>
        </p:nvSpPr>
        <p:spPr bwMode="auto">
          <a:xfrm flipV="1">
            <a:off x="0" y="541337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AF0F9D8F-4C73-43E3-87CD-58DA5C448D3B}"/>
              </a:ext>
            </a:extLst>
          </p:cNvPr>
          <p:cNvSpPr txBox="1"/>
          <p:nvPr/>
        </p:nvSpPr>
        <p:spPr>
          <a:xfrm>
            <a:off x="1993900" y="714375"/>
            <a:ext cx="503238" cy="644525"/>
          </a:xfrm>
          <a:prstGeom prst="rect">
            <a:avLst/>
          </a:prstGeom>
        </p:spPr>
        <p:txBody>
          <a:bodyPr lIns="100796" tIns="50398" rIns="100796" bIns="503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18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“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D3719A2-B727-4FE8-8CD5-CFF52B8C75A8}"/>
              </a:ext>
            </a:extLst>
          </p:cNvPr>
          <p:cNvSpPr txBox="1"/>
          <p:nvPr/>
        </p:nvSpPr>
        <p:spPr>
          <a:xfrm>
            <a:off x="9005888" y="3201988"/>
            <a:ext cx="504825" cy="644525"/>
          </a:xfrm>
          <a:prstGeom prst="rect">
            <a:avLst/>
          </a:prstGeom>
        </p:spPr>
        <p:txBody>
          <a:bodyPr lIns="100796" tIns="50398" rIns="100796" bIns="503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18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412254" y="671971"/>
            <a:ext cx="6735395" cy="3191863"/>
          </a:xfrm>
        </p:spPr>
        <p:txBody>
          <a:bodyPr anchor="ctr"/>
          <a:lstStyle>
            <a:lvl1pPr algn="l">
              <a:defRPr sz="5291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41378" y="4787794"/>
            <a:ext cx="7373377" cy="923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6">
                <a:solidFill>
                  <a:schemeClr val="accent1"/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5711755"/>
            <a:ext cx="7373377" cy="804273"/>
          </a:xfrm>
        </p:spPr>
        <p:txBody>
          <a:bodyPr/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AEAA4C10-FDE7-4E07-9D94-9049F3F75E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DAD42C5-99DD-4B43-A55A-5E1690BA56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6494054D-6D5F-49BD-8AA3-37DCB7C7360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63563" y="5492750"/>
            <a:ext cx="644525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1E260-1D9D-4714-8A9D-276AD78CBBA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90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C77F3506-D62C-4E7C-AD25-6DB863DF1160}"/>
              </a:ext>
            </a:extLst>
          </p:cNvPr>
          <p:cNvSpPr>
            <a:spLocks/>
          </p:cNvSpPr>
          <p:nvPr/>
        </p:nvSpPr>
        <p:spPr bwMode="auto">
          <a:xfrm flipV="1">
            <a:off x="0" y="541337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9" y="691600"/>
            <a:ext cx="7267205" cy="3174689"/>
          </a:xfrm>
        </p:spPr>
        <p:txBody>
          <a:bodyPr anchor="ctr"/>
          <a:lstStyle>
            <a:lvl1pPr algn="l">
              <a:defRPr sz="5291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41378" y="4787794"/>
            <a:ext cx="7267206" cy="923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6">
                <a:solidFill>
                  <a:schemeClr val="accent1"/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5711755"/>
            <a:ext cx="7267206" cy="804273"/>
          </a:xfrm>
        </p:spPr>
        <p:txBody>
          <a:bodyPr/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89104A6-0BDF-49A0-B928-38EE9B57CF3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4F097D8-ADC9-4406-9EC7-CF7AD567A6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ED4F436-CA33-44B6-AF86-E6334128FC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63563" y="5492750"/>
            <a:ext cx="644525" cy="403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6DDCA-DD4A-440B-AF46-0AE1F267D1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6655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F65D6C84-5233-416B-AE71-601991E92D7C}"/>
              </a:ext>
            </a:extLst>
          </p:cNvPr>
          <p:cNvSpPr>
            <a:spLocks/>
          </p:cNvSpPr>
          <p:nvPr/>
        </p:nvSpPr>
        <p:spPr bwMode="auto">
          <a:xfrm flipV="1">
            <a:off x="0" y="78422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7D1784-6693-41A9-BCA4-249B84BC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59632F6-D521-4E8E-8B55-7E008A0A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92CD63-BB8F-4210-929C-3AC7C00E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E97AA-CE9B-4A3A-B1DF-3BDEE29A80E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847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AFF7BC77-F3CA-4E8A-B7C6-DAA81C3492AC}"/>
              </a:ext>
            </a:extLst>
          </p:cNvPr>
          <p:cNvSpPr>
            <a:spLocks/>
          </p:cNvSpPr>
          <p:nvPr/>
        </p:nvSpPr>
        <p:spPr bwMode="auto">
          <a:xfrm flipV="1">
            <a:off x="0" y="784225"/>
            <a:ext cx="1497013" cy="560388"/>
          </a:xfrm>
          <a:custGeom>
            <a:avLst/>
            <a:gdLst>
              <a:gd name="T0" fmla="*/ 283389975 w 7908"/>
              <a:gd name="T1" fmla="*/ 14740782 h 10000"/>
              <a:gd name="T2" fmla="*/ 235620722 w 7908"/>
              <a:gd name="T3" fmla="*/ 590369 h 10000"/>
              <a:gd name="T4" fmla="*/ 234581445 w 7908"/>
              <a:gd name="T5" fmla="*/ 295212 h 10000"/>
              <a:gd name="T6" fmla="*/ 231607106 w 7908"/>
              <a:gd name="T7" fmla="*/ 0 h 10000"/>
              <a:gd name="T8" fmla="*/ 212685831 w 7908"/>
              <a:gd name="T9" fmla="*/ 0 h 10000"/>
              <a:gd name="T10" fmla="*/ 0 w 7908"/>
              <a:gd name="T11" fmla="*/ 194679 h 10000"/>
              <a:gd name="T12" fmla="*/ 0 w 7908"/>
              <a:gd name="T13" fmla="*/ 31403471 h 10000"/>
              <a:gd name="T14" fmla="*/ 212685831 w 7908"/>
              <a:gd name="T15" fmla="*/ 31252727 h 10000"/>
              <a:gd name="T16" fmla="*/ 231607106 w 7908"/>
              <a:gd name="T17" fmla="*/ 31252727 h 10000"/>
              <a:gd name="T18" fmla="*/ 234581445 w 7908"/>
              <a:gd name="T19" fmla="*/ 30960708 h 10000"/>
              <a:gd name="T20" fmla="*/ 235620722 w 7908"/>
              <a:gd name="T21" fmla="*/ 30662358 h 10000"/>
              <a:gd name="T22" fmla="*/ 283389975 w 7908"/>
              <a:gd name="T23" fmla="*/ 16511944 h 10000"/>
              <a:gd name="T24" fmla="*/ 283389975 w 7908"/>
              <a:gd name="T25" fmla="*/ 14740782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3107" y="691599"/>
            <a:ext cx="1825771" cy="5824430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41379" y="691599"/>
            <a:ext cx="5199446" cy="582443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B033B8D-8E59-40E3-9EA7-A5202FA0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866E73-7267-4878-A52C-BEF22EA7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D4D4BD-0DA9-46B0-BBB1-4CDCC8C1F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8FDF8-FB2B-4847-817A-69E0914CD85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92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1450" cy="125253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503238" y="1768475"/>
            <a:ext cx="4454525" cy="43751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5110163" y="1768475"/>
            <a:ext cx="4454525" cy="2111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5110163" y="4032250"/>
            <a:ext cx="4454525" cy="2111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9B559720-89C0-4A85-A79F-9D95E3CFCAC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38387" cy="511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620D371-1DB6-493A-BDEA-5A1E75BB297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86113" cy="511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A835FE2-1DA6-4E90-B954-BBF2735F3B5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38387" cy="511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805BD-DF3A-44C2-A8EB-E0C5D7E51E7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1716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FAAA1606-AA63-4887-A97E-0F689929E38D}"/>
              </a:ext>
            </a:extLst>
          </p:cNvPr>
          <p:cNvGrpSpPr>
            <a:grpSpLocks/>
          </p:cNvGrpSpPr>
          <p:nvPr/>
        </p:nvGrpSpPr>
        <p:grpSpPr bwMode="auto">
          <a:xfrm>
            <a:off x="0" y="252413"/>
            <a:ext cx="2184400" cy="7316787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948BB196-FB36-4C42-9F09-4F13CF14B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38F490DE-A8C0-436E-8513-208A55B42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D6E6960C-F1C6-40AC-89E4-AC1961330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57EC674F-4BFB-41A5-9DC7-F6D34B16D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0B3E4D6A-0330-434B-B0B3-07BAF3B96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94108F3F-E929-4D0E-98E2-F3BF83735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2ABE63C4-2D36-4084-AE45-BFC7E986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E6F4B4E5-E934-4C27-B694-23ABAFD5B5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EE30A32E-F2B7-4935-BD19-0920F4548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DE7817D7-1B95-4C3E-BF37-10D1EAC6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40EE0985-8EEC-46FA-B09B-9D4ED192B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B10D686A-0C20-46BB-BE97-F1CBF95D5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836E891A-AA3A-43BF-8A5D-FD1BB569E83B}"/>
              </a:ext>
            </a:extLst>
          </p:cNvPr>
          <p:cNvGrpSpPr>
            <a:grpSpLocks/>
          </p:cNvGrpSpPr>
          <p:nvPr/>
        </p:nvGrpSpPr>
        <p:grpSpPr bwMode="auto">
          <a:xfrm>
            <a:off x="22225" y="0"/>
            <a:ext cx="2152650" cy="7554913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56459ABD-6E7D-4066-92C9-9292FA502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F0CF69AE-2303-4358-B344-870B6E9F3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908DEA3E-5AE9-4B6F-974E-6DAB1264F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E9CCA1DC-B7F9-4CDE-B97D-B82C32704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33B84CC4-EEEE-453F-863A-71DEEEA5A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BAFBF9CC-B032-4A77-847F-75D06973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6B7858BD-3C14-4DE5-ABED-B74AC603A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F2B31355-BDCE-4656-B172-3DE29299D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6EC4E25E-77D5-427B-B898-F030068ED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9D76AC76-B9D6-4CDE-9A0D-F6F52A324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AA406853-1F09-4166-B6E1-82BF9ABB1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368F6F82-E4F0-4865-88EA-B91F41BF7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7E8F1202-2740-4804-A34B-9A2563DF471D}"/>
              </a:ext>
            </a:extLst>
          </p:cNvPr>
          <p:cNvSpPr/>
          <p:nvPr/>
        </p:nvSpPr>
        <p:spPr>
          <a:xfrm>
            <a:off x="0" y="0"/>
            <a:ext cx="201613" cy="7559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4D11834C-D229-433E-9A04-FA6FC4EE7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44713" y="687388"/>
            <a:ext cx="72644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AF815209-260A-4AC1-8B6D-528F6D8B3F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41538" y="2352675"/>
            <a:ext cx="7267575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E520D-4763-4FC0-8FFE-293A604F9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67738" y="6762750"/>
            <a:ext cx="846137" cy="4079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9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ACF86-5EA9-4D08-ADD0-4EDABF38A7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41538" y="6764338"/>
            <a:ext cx="630237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9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B8C05-4D21-41A5-92D7-F1B747A52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63563" y="868363"/>
            <a:ext cx="644525" cy="403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205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DE07A2FF-7845-4AED-8781-B5A5BBC26DB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503238" rtl="0" eaLnBrk="0" fontAlgn="base" hangingPunct="0">
        <a:spcBef>
          <a:spcPct val="0"/>
        </a:spcBef>
        <a:spcAft>
          <a:spcPct val="0"/>
        </a:spcAft>
        <a:defRPr sz="39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503238" rtl="0" eaLnBrk="0" fontAlgn="base" hangingPunct="0">
        <a:spcBef>
          <a:spcPct val="0"/>
        </a:spcBef>
        <a:spcAft>
          <a:spcPct val="0"/>
        </a:spcAft>
        <a:defRPr sz="3900">
          <a:solidFill>
            <a:srgbClr val="262626"/>
          </a:solidFill>
          <a:latin typeface="Century Gothic" panose="020B0502020202020204" pitchFamily="34" charset="0"/>
        </a:defRPr>
      </a:lvl2pPr>
      <a:lvl3pPr algn="l" defTabSz="503238" rtl="0" eaLnBrk="0" fontAlgn="base" hangingPunct="0">
        <a:spcBef>
          <a:spcPct val="0"/>
        </a:spcBef>
        <a:spcAft>
          <a:spcPct val="0"/>
        </a:spcAft>
        <a:defRPr sz="3900">
          <a:solidFill>
            <a:srgbClr val="262626"/>
          </a:solidFill>
          <a:latin typeface="Century Gothic" panose="020B0502020202020204" pitchFamily="34" charset="0"/>
        </a:defRPr>
      </a:lvl3pPr>
      <a:lvl4pPr algn="l" defTabSz="503238" rtl="0" eaLnBrk="0" fontAlgn="base" hangingPunct="0">
        <a:spcBef>
          <a:spcPct val="0"/>
        </a:spcBef>
        <a:spcAft>
          <a:spcPct val="0"/>
        </a:spcAft>
        <a:defRPr sz="3900">
          <a:solidFill>
            <a:srgbClr val="262626"/>
          </a:solidFill>
          <a:latin typeface="Century Gothic" panose="020B0502020202020204" pitchFamily="34" charset="0"/>
        </a:defRPr>
      </a:lvl4pPr>
      <a:lvl5pPr algn="l" defTabSz="503238" rtl="0" eaLnBrk="0" fontAlgn="base" hangingPunct="0">
        <a:spcBef>
          <a:spcPct val="0"/>
        </a:spcBef>
        <a:spcAft>
          <a:spcPct val="0"/>
        </a:spcAft>
        <a:defRPr sz="39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825" indent="-377825" algn="l" defTabSz="503238" rtl="0" eaLnBrk="0" fontAlgn="base" hangingPunct="0">
        <a:spcBef>
          <a:spcPts val="11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900" kern="1200">
          <a:solidFill>
            <a:srgbClr val="404040"/>
          </a:solidFill>
          <a:latin typeface="+mn-lt"/>
          <a:ea typeface="+mn-ea"/>
          <a:cs typeface="+mn-cs"/>
        </a:defRPr>
      </a:lvl1pPr>
      <a:lvl2pPr marL="817563" indent="-314325" algn="l" defTabSz="503238" rtl="0" eaLnBrk="0" fontAlgn="base" hangingPunct="0">
        <a:spcBef>
          <a:spcPts val="11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700" kern="1200">
          <a:solidFill>
            <a:srgbClr val="404040"/>
          </a:solidFill>
          <a:latin typeface="+mn-lt"/>
          <a:ea typeface="+mn-ea"/>
          <a:cs typeface="+mn-cs"/>
        </a:defRPr>
      </a:lvl2pPr>
      <a:lvl3pPr marL="1258888" indent="-250825" algn="l" defTabSz="503238" rtl="0" eaLnBrk="0" fontAlgn="base" hangingPunct="0">
        <a:spcBef>
          <a:spcPts val="11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500" kern="1200">
          <a:solidFill>
            <a:srgbClr val="404040"/>
          </a:solidFill>
          <a:latin typeface="+mn-lt"/>
          <a:ea typeface="+mn-ea"/>
          <a:cs typeface="+mn-cs"/>
        </a:defRPr>
      </a:lvl3pPr>
      <a:lvl4pPr marL="1763713" indent="-250825" algn="l" defTabSz="503238" rtl="0" eaLnBrk="0" fontAlgn="base" hangingPunct="0">
        <a:spcBef>
          <a:spcPts val="11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300" kern="1200">
          <a:solidFill>
            <a:srgbClr val="404040"/>
          </a:solidFill>
          <a:latin typeface="+mn-lt"/>
          <a:ea typeface="+mn-ea"/>
          <a:cs typeface="+mn-cs"/>
        </a:defRPr>
      </a:lvl4pPr>
      <a:lvl5pPr marL="2266950" indent="-250825" algn="l" defTabSz="503238" rtl="0" eaLnBrk="0" fontAlgn="base" hangingPunct="0">
        <a:spcBef>
          <a:spcPts val="11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300" kern="1200">
          <a:solidFill>
            <a:srgbClr val="404040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7.xml"/><Relationship Id="rId4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esgs.free.fr/fr/art/ak3.htm#fn1#fn1" TargetMode="External"/><Relationship Id="rId3" Type="http://schemas.microsoft.com/office/2007/relationships/media" Target="../media/media2.mp3"/><Relationship Id="rId7" Type="http://schemas.openxmlformats.org/officeDocument/2006/relationships/image" Target="../media/image1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7.xml"/><Relationship Id="rId4" Type="http://schemas.openxmlformats.org/officeDocument/2006/relationships/audio" Target="../media/media2.mp3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hyperlink" Target="https://www.youtube.com/watch?v=DliNxIfXijY" TargetMode="Externa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7.png"/><Relationship Id="rId7" Type="http://schemas.microsoft.com/office/2007/relationships/hdphoto" Target="../media/hdphoto2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API_s" TargetMode="External"/><Relationship Id="rId3" Type="http://schemas.openxmlformats.org/officeDocument/2006/relationships/hyperlink" Target="https://fr.wikipedia.org/wiki/API_%CA%81" TargetMode="External"/><Relationship Id="rId7" Type="http://schemas.openxmlformats.org/officeDocument/2006/relationships/hyperlink" Target="https://fr.wikipedia.org/wiki/API_%C9%9B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fr.wikipedia.org/wiki/API_j" TargetMode="External"/><Relationship Id="rId5" Type="http://schemas.openxmlformats.org/officeDocument/2006/relationships/hyperlink" Target="https://fr.wikipedia.org/wiki/API_%CB%88" TargetMode="External"/><Relationship Id="rId10" Type="http://schemas.microsoft.com/office/2007/relationships/hdphoto" Target="../media/hdphoto4.wdp"/><Relationship Id="rId4" Type="http://schemas.openxmlformats.org/officeDocument/2006/relationships/hyperlink" Target="https://fr.wikipedia.org/wiki/API_i" TargetMode="External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8E0A370-EB4F-4562-8DC4-37252FC8A11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9"/>
            <a:ext cx="4211637" cy="2269008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L’étymologie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Riez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Conclusion(s)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3A39C01A-5FDF-4A5A-A5F0-A6032B8ED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6136" y="260350"/>
            <a:ext cx="6276975" cy="209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431800" indent="-315913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1173163" indent="-600075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lvl="1" indent="0" algn="ctr" eaLnBrk="1" hangingPunct="1">
              <a:spcAft>
                <a:spcPts val="1425"/>
              </a:spcAft>
            </a:pPr>
            <a:r>
              <a:rPr lang="fr-FR" altLang="fr-FR" sz="3200" i="1" dirty="0">
                <a:solidFill>
                  <a:srgbClr val="99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Le 26/09/2023</a:t>
            </a:r>
          </a:p>
          <a:p>
            <a:pPr lvl="1" eaLnBrk="1" hangingPunct="1">
              <a:spcAft>
                <a:spcPts val="1425"/>
              </a:spcAft>
            </a:pPr>
            <a:endParaRPr lang="fr-FR" altLang="fr-FR" sz="3200" i="1" dirty="0">
              <a:solidFill>
                <a:srgbClr val="99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lvl="1" eaLnBrk="1" hangingPunct="1">
              <a:spcAft>
                <a:spcPts val="1425"/>
              </a:spcAft>
            </a:pPr>
            <a:endParaRPr lang="fr-FR" altLang="fr-FR" sz="3200" i="1" dirty="0">
              <a:solidFill>
                <a:srgbClr val="99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775D878C-C37D-40C9-A533-F3D461D7E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400" y="4356100"/>
            <a:ext cx="3605288" cy="2090738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28080" rIns="0" bIns="0"/>
          <a:lstStyle>
            <a:lvl1pPr marL="431800" indent="-315913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1425"/>
              </a:spcAft>
              <a:buSzPct val="45000"/>
              <a:defRPr/>
            </a:pPr>
            <a:r>
              <a:rPr lang="fr-FR" altLang="fr-FR" sz="2400" dirty="0">
                <a:solidFill>
                  <a:srgbClr val="006600"/>
                </a:solidFill>
              </a:rPr>
              <a:t>Bernard Taillé</a:t>
            </a:r>
          </a:p>
          <a:p>
            <a:pPr eaLnBrk="1" fontAlgn="auto" hangingPunct="1">
              <a:spcBef>
                <a:spcPts val="0"/>
              </a:spcBef>
              <a:spcAft>
                <a:spcPts val="1425"/>
              </a:spcAft>
              <a:buSzPct val="45000"/>
              <a:defRPr/>
            </a:pPr>
            <a:endParaRPr lang="fr-FR" altLang="fr-FR" sz="2400" dirty="0">
              <a:solidFill>
                <a:srgbClr val="006600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1425"/>
              </a:spcAft>
              <a:buSzPct val="45000"/>
              <a:defRPr/>
            </a:pPr>
            <a:r>
              <a:rPr lang="fr-FR" altLang="fr-FR" sz="2400" b="1" dirty="0">
                <a:solidFill>
                  <a:srgbClr val="006600"/>
                </a:solidFill>
              </a:rPr>
              <a:t>vertlavie.fr</a:t>
            </a:r>
          </a:p>
        </p:txBody>
      </p:sp>
      <p:sp>
        <p:nvSpPr>
          <p:cNvPr id="21511" name="Rectangle 1">
            <a:extLst>
              <a:ext uri="{FF2B5EF4-FFF2-40B4-BE49-F238E27FC236}">
                <a16:creationId xmlns:a16="http://schemas.microsoft.com/office/drawing/2014/main" id="{AE2A44D4-2078-431B-A9A8-A728CCB7B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F26426-8639-FF09-2AD9-2695520D9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906" y="1479551"/>
            <a:ext cx="6276975" cy="828675"/>
          </a:xfrm>
          <a:prstGeom prst="rect">
            <a:avLst/>
          </a:prstGeom>
        </p:spPr>
      </p:pic>
      <p:pic>
        <p:nvPicPr>
          <p:cNvPr id="5" name="Image 4" descr="Une image contenant fleur, plante, texte, coquelicot&#10;&#10;Description générée automatiquement">
            <a:extLst>
              <a:ext uri="{FF2B5EF4-FFF2-40B4-BE49-F238E27FC236}">
                <a16:creationId xmlns:a16="http://schemas.microsoft.com/office/drawing/2014/main" id="{7D39C5AD-CA38-E4A8-89A5-E2BD9691E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096" y="4239567"/>
            <a:ext cx="2278529" cy="20907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545337-200A-1459-A490-6C99FFDE0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684" y="2951971"/>
            <a:ext cx="2580903" cy="128759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E2EC435-92AE-9EB8-BC07-1357602E4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" b="122"/>
          <a:stretch>
            <a:fillRect/>
          </a:stretch>
        </p:blipFill>
        <p:spPr bwMode="auto">
          <a:xfrm rot="-1031884">
            <a:off x="2204546" y="5188101"/>
            <a:ext cx="2618720" cy="891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8D447D40-9E2D-4669-992D-1B5D494D4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6588125"/>
            <a:ext cx="9070975" cy="971550"/>
          </a:xfrm>
        </p:spPr>
        <p:txBody>
          <a:bodyPr tIns="77760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8D3812E-780C-4718-97D0-3F3DF4840E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b="1" dirty="0">
                <a:solidFill>
                  <a:srgbClr val="006600"/>
                </a:solidFill>
              </a:rPr>
              <a:t>1. L’étymologie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Riez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Conclusion(s)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556" name="Image 1">
            <a:extLst>
              <a:ext uri="{FF2B5EF4-FFF2-40B4-BE49-F238E27FC236}">
                <a16:creationId xmlns:a16="http://schemas.microsoft.com/office/drawing/2014/main" id="{9AF2F042-387E-4F05-A638-4D9E7045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755650"/>
            <a:ext cx="5900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Image 3">
            <a:extLst>
              <a:ext uri="{FF2B5EF4-FFF2-40B4-BE49-F238E27FC236}">
                <a16:creationId xmlns:a16="http://schemas.microsoft.com/office/drawing/2014/main" id="{B06D81C2-676F-4B10-8855-9C07A6A9C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279" y="1358195"/>
            <a:ext cx="23336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Image 4">
            <a:extLst>
              <a:ext uri="{FF2B5EF4-FFF2-40B4-BE49-F238E27FC236}">
                <a16:creationId xmlns:a16="http://schemas.microsoft.com/office/drawing/2014/main" id="{F1A66657-B186-481C-A4E5-F18699EB7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1279525"/>
            <a:ext cx="2135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672AC6-EAF0-4FD7-AEC5-37CC9B26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2411413"/>
            <a:ext cx="4749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/>
              <a:t> 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  <a:r>
              <a:rPr lang="fr-FR" altLang="fr-FR" sz="4800" dirty="0">
                <a:solidFill>
                  <a:srgbClr val="0000FF"/>
                </a:solidFill>
              </a:rPr>
              <a:t>RI</a:t>
            </a:r>
            <a:r>
              <a:rPr lang="fr-FR" altLang="fr-FR" sz="4800" dirty="0">
                <a:solidFill>
                  <a:srgbClr val="6600FF"/>
                </a:solidFill>
              </a:rPr>
              <a:t>TE</a:t>
            </a:r>
          </a:p>
          <a:p>
            <a:pPr algn="ctr" eaLnBrk="1" hangingPunct="1"/>
            <a:r>
              <a:rPr lang="fr-FR" altLang="fr-FR" sz="4800" dirty="0">
                <a:solidFill>
                  <a:schemeClr val="bg1"/>
                </a:solidFill>
              </a:rPr>
              <a:t>RELATIVE</a:t>
            </a:r>
          </a:p>
          <a:p>
            <a:pPr algn="ctr" eaLnBrk="1" hangingPunct="1"/>
            <a:endParaRPr lang="fr-FR" altLang="fr-FR" sz="4800" dirty="0"/>
          </a:p>
          <a:p>
            <a:pPr algn="ctr" eaLnBrk="1" hangingPunct="1"/>
            <a:endParaRPr lang="fr-FR" altLang="fr-FR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8D447D40-9E2D-4669-992D-1B5D494D4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6588125"/>
            <a:ext cx="9070975" cy="971550"/>
          </a:xfrm>
        </p:spPr>
        <p:txBody>
          <a:bodyPr tIns="77760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8D3812E-780C-4718-97D0-3F3DF4840E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556" name="Image 1">
            <a:extLst>
              <a:ext uri="{FF2B5EF4-FFF2-40B4-BE49-F238E27FC236}">
                <a16:creationId xmlns:a16="http://schemas.microsoft.com/office/drawing/2014/main" id="{9AF2F042-387E-4F05-A638-4D9E7045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755650"/>
            <a:ext cx="5900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Image 3">
            <a:extLst>
              <a:ext uri="{FF2B5EF4-FFF2-40B4-BE49-F238E27FC236}">
                <a16:creationId xmlns:a16="http://schemas.microsoft.com/office/drawing/2014/main" id="{B06D81C2-676F-4B10-8855-9C07A6A9C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167" y="1431925"/>
            <a:ext cx="23336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Image 4">
            <a:extLst>
              <a:ext uri="{FF2B5EF4-FFF2-40B4-BE49-F238E27FC236}">
                <a16:creationId xmlns:a16="http://schemas.microsoft.com/office/drawing/2014/main" id="{F1A66657-B186-481C-A4E5-F18699EB7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1279525"/>
            <a:ext cx="2135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672AC6-EAF0-4FD7-AEC5-37CC9B26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2411413"/>
            <a:ext cx="4749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/>
              <a:t> 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  <a:r>
              <a:rPr lang="fr-FR" altLang="fr-FR" sz="4800" dirty="0">
                <a:solidFill>
                  <a:srgbClr val="0000FF"/>
                </a:solidFill>
              </a:rPr>
              <a:t>RI</a:t>
            </a:r>
            <a:r>
              <a:rPr lang="fr-FR" altLang="fr-FR" sz="4800" dirty="0">
                <a:solidFill>
                  <a:srgbClr val="6600FF"/>
                </a:solidFill>
              </a:rPr>
              <a:t>TE</a:t>
            </a:r>
          </a:p>
          <a:p>
            <a:pPr algn="ctr" eaLnBrk="1" hangingPunct="1"/>
            <a:r>
              <a:rPr lang="fr-FR" altLang="fr-FR" sz="4800" dirty="0">
                <a:solidFill>
                  <a:schemeClr val="bg1"/>
                </a:solidFill>
              </a:rPr>
              <a:t>RE</a:t>
            </a:r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>
                <a:solidFill>
                  <a:schemeClr val="bg1"/>
                </a:solidFill>
              </a:rPr>
              <a:t>TIVE</a:t>
            </a:r>
          </a:p>
          <a:p>
            <a:pPr algn="ctr" eaLnBrk="1" hangingPunct="1"/>
            <a:endParaRPr lang="fr-FR" altLang="fr-FR" sz="4800" dirty="0"/>
          </a:p>
          <a:p>
            <a:pPr algn="ctr" eaLnBrk="1" hangingPunct="1"/>
            <a:endParaRPr lang="fr-FR" altLang="fr-FR" sz="4800" dirty="0"/>
          </a:p>
        </p:txBody>
      </p:sp>
    </p:spTree>
    <p:extLst>
      <p:ext uri="{BB962C8B-B14F-4D97-AF65-F5344CB8AC3E}">
        <p14:creationId xmlns:p14="http://schemas.microsoft.com/office/powerpoint/2010/main" val="405886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8D447D40-9E2D-4669-992D-1B5D494D4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6588125"/>
            <a:ext cx="9070975" cy="971550"/>
          </a:xfrm>
        </p:spPr>
        <p:txBody>
          <a:bodyPr tIns="77760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8D3812E-780C-4718-97D0-3F3DF4840E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556" name="Image 1">
            <a:extLst>
              <a:ext uri="{FF2B5EF4-FFF2-40B4-BE49-F238E27FC236}">
                <a16:creationId xmlns:a16="http://schemas.microsoft.com/office/drawing/2014/main" id="{9AF2F042-387E-4F05-A638-4D9E7045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755650"/>
            <a:ext cx="5900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Image 3">
            <a:extLst>
              <a:ext uri="{FF2B5EF4-FFF2-40B4-BE49-F238E27FC236}">
                <a16:creationId xmlns:a16="http://schemas.microsoft.com/office/drawing/2014/main" id="{B06D81C2-676F-4B10-8855-9C07A6A9C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1317625"/>
            <a:ext cx="23336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Image 4">
            <a:extLst>
              <a:ext uri="{FF2B5EF4-FFF2-40B4-BE49-F238E27FC236}">
                <a16:creationId xmlns:a16="http://schemas.microsoft.com/office/drawing/2014/main" id="{F1A66657-B186-481C-A4E5-F18699EB7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1279525"/>
            <a:ext cx="2135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672AC6-EAF0-4FD7-AEC5-37CC9B26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2411413"/>
            <a:ext cx="4749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/>
              <a:t> 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  <a:r>
              <a:rPr lang="fr-FR" altLang="fr-FR" sz="4800" dirty="0">
                <a:solidFill>
                  <a:srgbClr val="0000FF"/>
                </a:solidFill>
              </a:rPr>
              <a:t>RI</a:t>
            </a:r>
            <a:r>
              <a:rPr lang="fr-FR" altLang="fr-FR" sz="4800" dirty="0">
                <a:solidFill>
                  <a:srgbClr val="6600FF"/>
                </a:solidFill>
              </a:rPr>
              <a:t>TE</a:t>
            </a:r>
          </a:p>
          <a:p>
            <a:pPr algn="ctr" eaLnBrk="1" hangingPunct="1"/>
            <a:r>
              <a:rPr lang="fr-FR" altLang="fr-FR" sz="4800" dirty="0">
                <a:solidFill>
                  <a:schemeClr val="bg1"/>
                </a:solidFill>
              </a:rPr>
              <a:t>RE</a:t>
            </a:r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>
                <a:solidFill>
                  <a:schemeClr val="bg1"/>
                </a:solidFill>
              </a:rPr>
              <a:t>TI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</a:p>
          <a:p>
            <a:pPr algn="ctr" eaLnBrk="1" hangingPunct="1"/>
            <a:endParaRPr lang="fr-FR" altLang="fr-FR" sz="4800" dirty="0"/>
          </a:p>
          <a:p>
            <a:pPr algn="ctr" eaLnBrk="1" hangingPunct="1"/>
            <a:endParaRPr lang="fr-FR" altLang="fr-FR" sz="4800" dirty="0"/>
          </a:p>
        </p:txBody>
      </p:sp>
    </p:spTree>
    <p:extLst>
      <p:ext uri="{BB962C8B-B14F-4D97-AF65-F5344CB8AC3E}">
        <p14:creationId xmlns:p14="http://schemas.microsoft.com/office/powerpoint/2010/main" val="378592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8D447D40-9E2D-4669-992D-1B5D494D4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6588125"/>
            <a:ext cx="9070975" cy="971550"/>
          </a:xfrm>
        </p:spPr>
        <p:txBody>
          <a:bodyPr tIns="77760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8D3812E-780C-4718-97D0-3F3DF4840E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556" name="Image 1">
            <a:extLst>
              <a:ext uri="{FF2B5EF4-FFF2-40B4-BE49-F238E27FC236}">
                <a16:creationId xmlns:a16="http://schemas.microsoft.com/office/drawing/2014/main" id="{9AF2F042-387E-4F05-A638-4D9E7045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755650"/>
            <a:ext cx="5900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Image 3">
            <a:extLst>
              <a:ext uri="{FF2B5EF4-FFF2-40B4-BE49-F238E27FC236}">
                <a16:creationId xmlns:a16="http://schemas.microsoft.com/office/drawing/2014/main" id="{B06D81C2-676F-4B10-8855-9C07A6A9C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1317625"/>
            <a:ext cx="23336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Image 4">
            <a:extLst>
              <a:ext uri="{FF2B5EF4-FFF2-40B4-BE49-F238E27FC236}">
                <a16:creationId xmlns:a16="http://schemas.microsoft.com/office/drawing/2014/main" id="{F1A66657-B186-481C-A4E5-F18699EB7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1279525"/>
            <a:ext cx="2135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672AC6-EAF0-4FD7-AEC5-37CC9B26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2411413"/>
            <a:ext cx="4749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/>
              <a:t> 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  <a:r>
              <a:rPr lang="fr-FR" altLang="fr-FR" sz="4800" dirty="0">
                <a:solidFill>
                  <a:srgbClr val="0000FF"/>
                </a:solidFill>
              </a:rPr>
              <a:t>RI</a:t>
            </a:r>
            <a:r>
              <a:rPr lang="fr-FR" altLang="fr-FR" sz="4800" dirty="0">
                <a:solidFill>
                  <a:srgbClr val="6600FF"/>
                </a:solidFill>
              </a:rPr>
              <a:t>TE</a:t>
            </a:r>
          </a:p>
          <a:p>
            <a:pPr algn="ctr" eaLnBrk="1" hangingPunct="1"/>
            <a:r>
              <a:rPr lang="fr-FR" altLang="fr-FR" sz="4800" dirty="0">
                <a:solidFill>
                  <a:srgbClr val="0000FF"/>
                </a:solidFill>
              </a:rPr>
              <a:t>R</a:t>
            </a:r>
            <a:r>
              <a:rPr lang="fr-FR" altLang="fr-FR" sz="4800" dirty="0">
                <a:solidFill>
                  <a:schemeClr val="bg1"/>
                </a:solidFill>
              </a:rPr>
              <a:t>E</a:t>
            </a:r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>
                <a:solidFill>
                  <a:schemeClr val="bg1"/>
                </a:solidFill>
              </a:rPr>
              <a:t>T</a:t>
            </a:r>
            <a:r>
              <a:rPr lang="fr-FR" altLang="fr-FR" sz="4800" dirty="0">
                <a:solidFill>
                  <a:srgbClr val="0000FF"/>
                </a:solidFill>
              </a:rPr>
              <a:t>I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</a:p>
          <a:p>
            <a:pPr algn="ctr" eaLnBrk="1" hangingPunct="1"/>
            <a:endParaRPr lang="fr-FR" altLang="fr-FR" sz="4800" dirty="0"/>
          </a:p>
          <a:p>
            <a:pPr algn="ctr" eaLnBrk="1" hangingPunct="1"/>
            <a:endParaRPr lang="fr-FR" altLang="fr-FR" sz="4800" dirty="0"/>
          </a:p>
        </p:txBody>
      </p:sp>
    </p:spTree>
    <p:extLst>
      <p:ext uri="{BB962C8B-B14F-4D97-AF65-F5344CB8AC3E}">
        <p14:creationId xmlns:p14="http://schemas.microsoft.com/office/powerpoint/2010/main" val="154178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8D447D40-9E2D-4669-992D-1B5D494D4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6588125"/>
            <a:ext cx="9070975" cy="971550"/>
          </a:xfrm>
        </p:spPr>
        <p:txBody>
          <a:bodyPr tIns="77760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pic>
        <p:nvPicPr>
          <p:cNvPr id="23556" name="Image 1">
            <a:extLst>
              <a:ext uri="{FF2B5EF4-FFF2-40B4-BE49-F238E27FC236}">
                <a16:creationId xmlns:a16="http://schemas.microsoft.com/office/drawing/2014/main" id="{9AF2F042-387E-4F05-A638-4D9E7045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755650"/>
            <a:ext cx="5900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Image 3">
            <a:extLst>
              <a:ext uri="{FF2B5EF4-FFF2-40B4-BE49-F238E27FC236}">
                <a16:creationId xmlns:a16="http://schemas.microsoft.com/office/drawing/2014/main" id="{B06D81C2-676F-4B10-8855-9C07A6A9C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1317625"/>
            <a:ext cx="23336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Image 4">
            <a:extLst>
              <a:ext uri="{FF2B5EF4-FFF2-40B4-BE49-F238E27FC236}">
                <a16:creationId xmlns:a16="http://schemas.microsoft.com/office/drawing/2014/main" id="{F1A66657-B186-481C-A4E5-F18699EB7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1279525"/>
            <a:ext cx="2135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672AC6-EAF0-4FD7-AEC5-37CC9B26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2411413"/>
            <a:ext cx="4749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/>
              <a:t> 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  <a:r>
              <a:rPr lang="fr-FR" altLang="fr-FR" sz="4800" dirty="0">
                <a:solidFill>
                  <a:srgbClr val="0000FF"/>
                </a:solidFill>
              </a:rPr>
              <a:t>RI</a:t>
            </a:r>
            <a:r>
              <a:rPr lang="fr-FR" altLang="fr-FR" sz="4800" dirty="0">
                <a:solidFill>
                  <a:srgbClr val="CC00FF"/>
                </a:solidFill>
              </a:rPr>
              <a:t>TE</a:t>
            </a:r>
          </a:p>
          <a:p>
            <a:pPr algn="ctr" eaLnBrk="1" hangingPunct="1"/>
            <a:r>
              <a:rPr lang="fr-FR" altLang="fr-FR" sz="4800" dirty="0">
                <a:solidFill>
                  <a:srgbClr val="0000FF"/>
                </a:solidFill>
              </a:rPr>
              <a:t>R</a:t>
            </a:r>
            <a:r>
              <a:rPr lang="fr-FR" altLang="fr-FR" sz="4800" dirty="0">
                <a:solidFill>
                  <a:srgbClr val="CC00FF"/>
                </a:solidFill>
              </a:rPr>
              <a:t>E</a:t>
            </a:r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>
                <a:solidFill>
                  <a:srgbClr val="CC00FF"/>
                </a:solidFill>
              </a:rPr>
              <a:t>T</a:t>
            </a:r>
            <a:r>
              <a:rPr lang="fr-FR" altLang="fr-FR" sz="4800" dirty="0">
                <a:solidFill>
                  <a:srgbClr val="0000FF"/>
                </a:solidFill>
              </a:rPr>
              <a:t>I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</a:p>
          <a:p>
            <a:pPr algn="ctr" eaLnBrk="1" hangingPunct="1"/>
            <a:endParaRPr lang="fr-FR" altLang="fr-FR" sz="4800" dirty="0"/>
          </a:p>
          <a:p>
            <a:pPr algn="ctr" eaLnBrk="1" hangingPunct="1"/>
            <a:endParaRPr lang="fr-FR" altLang="fr-FR" sz="4800"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0C28A47-A59A-A362-F67F-DE52E1EDCBD0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259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8D447D40-9E2D-4669-992D-1B5D494D4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6588125"/>
            <a:ext cx="9070975" cy="971550"/>
          </a:xfrm>
        </p:spPr>
        <p:txBody>
          <a:bodyPr tIns="77760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8D3812E-780C-4718-97D0-3F3DF4840E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556" name="Image 1">
            <a:extLst>
              <a:ext uri="{FF2B5EF4-FFF2-40B4-BE49-F238E27FC236}">
                <a16:creationId xmlns:a16="http://schemas.microsoft.com/office/drawing/2014/main" id="{9AF2F042-387E-4F05-A638-4D9E7045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755650"/>
            <a:ext cx="5900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Image 3">
            <a:extLst>
              <a:ext uri="{FF2B5EF4-FFF2-40B4-BE49-F238E27FC236}">
                <a16:creationId xmlns:a16="http://schemas.microsoft.com/office/drawing/2014/main" id="{B06D81C2-676F-4B10-8855-9C07A6A9C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1317625"/>
            <a:ext cx="23336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Image 4">
            <a:extLst>
              <a:ext uri="{FF2B5EF4-FFF2-40B4-BE49-F238E27FC236}">
                <a16:creationId xmlns:a16="http://schemas.microsoft.com/office/drawing/2014/main" id="{F1A66657-B186-481C-A4E5-F18699EB7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1279525"/>
            <a:ext cx="2135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672AC6-EAF0-4FD7-AEC5-37CC9B26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2411413"/>
            <a:ext cx="4749800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/>
              <a:t> 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  <a:r>
              <a:rPr lang="fr-FR" altLang="fr-FR" sz="4800" dirty="0">
                <a:solidFill>
                  <a:srgbClr val="0000FF"/>
                </a:solidFill>
              </a:rPr>
              <a:t>RI</a:t>
            </a:r>
            <a:r>
              <a:rPr lang="fr-FR" altLang="fr-FR" sz="4800" dirty="0">
                <a:solidFill>
                  <a:srgbClr val="6600FF"/>
                </a:solidFill>
              </a:rPr>
              <a:t>TE</a:t>
            </a:r>
          </a:p>
          <a:p>
            <a:pPr algn="ctr" eaLnBrk="1" hangingPunct="1"/>
            <a:r>
              <a:rPr lang="fr-FR" altLang="fr-FR" sz="4800" dirty="0">
                <a:solidFill>
                  <a:srgbClr val="0000FF"/>
                </a:solidFill>
              </a:rPr>
              <a:t>R</a:t>
            </a:r>
            <a:r>
              <a:rPr lang="fr-FR" altLang="fr-FR" sz="4800" dirty="0">
                <a:solidFill>
                  <a:srgbClr val="CC00FF"/>
                </a:solidFill>
              </a:rPr>
              <a:t>E</a:t>
            </a:r>
            <a:r>
              <a:rPr lang="fr-FR" altLang="fr-FR" sz="4800" dirty="0">
                <a:solidFill>
                  <a:srgbClr val="C00000"/>
                </a:solidFill>
              </a:rPr>
              <a:t>LA</a:t>
            </a:r>
            <a:r>
              <a:rPr lang="fr-FR" altLang="fr-FR" sz="4800" dirty="0">
                <a:solidFill>
                  <a:srgbClr val="CC00FF"/>
                </a:solidFill>
              </a:rPr>
              <a:t>T</a:t>
            </a:r>
            <a:r>
              <a:rPr lang="fr-FR" altLang="fr-FR" sz="4800" dirty="0">
                <a:solidFill>
                  <a:srgbClr val="0000FF"/>
                </a:solidFill>
              </a:rPr>
              <a:t>I</a:t>
            </a:r>
            <a:r>
              <a:rPr lang="fr-FR" altLang="fr-FR" sz="4800" dirty="0">
                <a:solidFill>
                  <a:srgbClr val="006600"/>
                </a:solidFill>
              </a:rPr>
              <a:t>VE</a:t>
            </a:r>
          </a:p>
          <a:p>
            <a:pPr algn="ctr" eaLnBrk="1" hangingPunct="1"/>
            <a:endParaRPr lang="fr-FR" altLang="fr-FR" sz="4800" dirty="0"/>
          </a:p>
          <a:p>
            <a:pPr algn="ctr" eaLnBrk="1" hangingPunct="1"/>
            <a:endParaRPr lang="fr-FR" altLang="fr-FR" sz="4800" dirty="0"/>
          </a:p>
          <a:p>
            <a:pPr algn="ctr" eaLnBrk="1" hangingPunct="1"/>
            <a:endParaRPr lang="fr-FR" altLang="fr-FR" sz="4800" dirty="0"/>
          </a:p>
          <a:p>
            <a:pPr algn="r" eaLnBrk="1" hangingPunct="1"/>
            <a:r>
              <a:rPr lang="fr-FR" altLang="fr-FR" dirty="0"/>
              <a:t>Une anagramme d’Etienne Klein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F15D50-6496-449D-B81E-10487B450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40" y="2673014"/>
            <a:ext cx="2610074" cy="391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4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280E0DB-DFF2-484C-9C3D-7ACF24E3FB5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8AE526-A688-409D-9C2C-C1819C498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323850"/>
            <a:ext cx="4749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LA VERITE</a:t>
            </a:r>
          </a:p>
          <a:p>
            <a:pPr algn="ctr" eaLnBrk="1" hangingPunct="1"/>
            <a:r>
              <a:rPr lang="fr-FR" altLang="fr-FR" sz="4800" dirty="0"/>
              <a:t>RELATIVE</a:t>
            </a:r>
          </a:p>
        </p:txBody>
      </p:sp>
      <p:sp>
        <p:nvSpPr>
          <p:cNvPr id="25604" name="Text Box 6">
            <a:extLst>
              <a:ext uri="{FF2B5EF4-FFF2-40B4-BE49-F238E27FC236}">
                <a16:creationId xmlns:a16="http://schemas.microsoft.com/office/drawing/2014/main" id="{7207743F-0632-4F16-8917-7120B61D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1800225"/>
            <a:ext cx="7273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431800" indent="-315913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Aft>
                <a:spcPts val="1425"/>
              </a:spcAft>
            </a:pPr>
            <a:r>
              <a:rPr lang="fr-FR" altLang="fr-FR" sz="2800" dirty="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Une grand-mère américaine et sa jeune et ravissante petite-fille, étaient, avec un officier roumain et un officier nazi, les seuls occupants d'un compartiment de chemin de fer. </a:t>
            </a:r>
          </a:p>
          <a:p>
            <a:pPr eaLnBrk="1" hangingPunct="1">
              <a:spcAft>
                <a:spcPts val="1425"/>
              </a:spcAft>
            </a:pPr>
            <a:r>
              <a:rPr lang="fr-FR" altLang="fr-FR" sz="2800" dirty="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	Le train traversait un tunnel sombre, et la seule chose que l'on entendit fut le bruit d'un baiser sonore suivi d'une gifle vigoureuse.</a:t>
            </a:r>
            <a:r>
              <a:rPr lang="fr-FR" altLang="fr-FR" sz="28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</a:p>
          <a:p>
            <a:pPr eaLnBrk="1" hangingPunct="1">
              <a:spcAft>
                <a:spcPts val="1425"/>
              </a:spcAft>
            </a:pPr>
            <a:endParaRPr lang="fr-FR" altLang="fr-FR" sz="32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5605" name="Rectangle 1">
            <a:extLst>
              <a:ext uri="{FF2B5EF4-FFF2-40B4-BE49-F238E27FC236}">
                <a16:creationId xmlns:a16="http://schemas.microsoft.com/office/drawing/2014/main" id="{DBC18FED-9989-43A0-87D2-5C6975860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pic>
        <p:nvPicPr>
          <p:cNvPr id="2" name="Korbyski">
            <a:hlinkClick r:id="" action="ppaction://media"/>
            <a:extLst>
              <a:ext uri="{FF2B5EF4-FFF2-40B4-BE49-F238E27FC236}">
                <a16:creationId xmlns:a16="http://schemas.microsoft.com/office/drawing/2014/main" id="{3045F836-C3CF-48EC-8A5E-065A57FE3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78225" y="5756044"/>
            <a:ext cx="609600" cy="609600"/>
          </a:xfrm>
          <a:prstGeom prst="rect">
            <a:avLst/>
          </a:prstGeom>
        </p:spPr>
      </p:pic>
      <p:pic>
        <p:nvPicPr>
          <p:cNvPr id="3" name="trainsq">
            <a:hlinkClick r:id="" action="ppaction://media"/>
            <a:extLst>
              <a:ext uri="{FF2B5EF4-FFF2-40B4-BE49-F238E27FC236}">
                <a16:creationId xmlns:a16="http://schemas.microsoft.com/office/drawing/2014/main" id="{4853B88B-3191-4A16-9DC2-5FEBAA4C01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68316" y="575604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1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C443D77-013F-4FB1-A921-682E94692E9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rgbClr val="006600"/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60EC9B-9301-40A0-B971-21ACCD89C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323850"/>
            <a:ext cx="4749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LA VERITE</a:t>
            </a:r>
          </a:p>
          <a:p>
            <a:pPr algn="ctr" eaLnBrk="1" hangingPunct="1"/>
            <a:r>
              <a:rPr lang="fr-FR" altLang="fr-FR" sz="4800" dirty="0"/>
              <a:t>RELATIVE</a:t>
            </a:r>
          </a:p>
        </p:txBody>
      </p:sp>
      <p:sp>
        <p:nvSpPr>
          <p:cNvPr id="27652" name="Text Box 6">
            <a:extLst>
              <a:ext uri="{FF2B5EF4-FFF2-40B4-BE49-F238E27FC236}">
                <a16:creationId xmlns:a16="http://schemas.microsoft.com/office/drawing/2014/main" id="{87364760-05AB-4FCF-A841-E1192BA51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1800225"/>
            <a:ext cx="7273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431800" indent="-315913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Aft>
                <a:spcPts val="1425"/>
              </a:spcAft>
            </a:pPr>
            <a:r>
              <a:rPr lang="fr-FR" altLang="fr-FR" sz="2800">
                <a:solidFill>
                  <a:srgbClr val="8019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r>
              <a:rPr lang="fr-FR" altLang="fr-FR" sz="280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Lorsque le train déboucha du tunnel, personne ne souffla mot, mais la grand-mère se disait en elle même : </a:t>
            </a:r>
          </a:p>
          <a:p>
            <a:pPr eaLnBrk="1" hangingPunct="1">
              <a:spcAft>
                <a:spcPts val="1425"/>
              </a:spcAft>
            </a:pPr>
            <a:r>
              <a:rPr lang="fr-FR" altLang="fr-FR" sz="280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	"J'ai quand même bien élevé ma petite-fille. Elle saura se débrouiller dans la vie. Je suis fière d'elle."</a:t>
            </a:r>
            <a:r>
              <a:rPr lang="fr-FR" altLang="fr-FR"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</a:p>
          <a:p>
            <a:pPr eaLnBrk="1" hangingPunct="1">
              <a:spcAft>
                <a:spcPts val="1425"/>
              </a:spcAft>
            </a:pPr>
            <a:endParaRPr lang="fr-FR" altLang="fr-FR" sz="320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7653" name="Rectangle 1">
            <a:extLst>
              <a:ext uri="{FF2B5EF4-FFF2-40B4-BE49-F238E27FC236}">
                <a16:creationId xmlns:a16="http://schemas.microsoft.com/office/drawing/2014/main" id="{236C984E-0F71-409E-8287-A6C267A99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pic>
        <p:nvPicPr>
          <p:cNvPr id="2" name="tchouvap">
            <a:hlinkClick r:id="" action="ppaction://media"/>
            <a:extLst>
              <a:ext uri="{FF2B5EF4-FFF2-40B4-BE49-F238E27FC236}">
                <a16:creationId xmlns:a16="http://schemas.microsoft.com/office/drawing/2014/main" id="{11DA6437-F93B-4BC5-8EBC-A8E93A8700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59608" y="50577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C561634-0B68-473E-979B-F6985F10B21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4CA796-3778-4D6F-8605-D7E3B272F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323850"/>
            <a:ext cx="4749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LA VERITE</a:t>
            </a:r>
          </a:p>
          <a:p>
            <a:pPr algn="ctr" eaLnBrk="1" hangingPunct="1"/>
            <a:r>
              <a:rPr lang="fr-FR" altLang="fr-FR" sz="4800" dirty="0"/>
              <a:t>RELATIVE</a:t>
            </a:r>
          </a:p>
        </p:txBody>
      </p:sp>
      <p:sp>
        <p:nvSpPr>
          <p:cNvPr id="29700" name="Text Box 6">
            <a:extLst>
              <a:ext uri="{FF2B5EF4-FFF2-40B4-BE49-F238E27FC236}">
                <a16:creationId xmlns:a16="http://schemas.microsoft.com/office/drawing/2014/main" id="{3A71498C-F504-4230-8F9A-3EFAF2107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1800225"/>
            <a:ext cx="7273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431800" indent="-315913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Aft>
                <a:spcPts val="1425"/>
              </a:spcAft>
            </a:pPr>
            <a:r>
              <a:rPr lang="fr-FR" altLang="fr-FR" sz="2800" dirty="0">
                <a:solidFill>
                  <a:srgbClr val="8019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r>
              <a:rPr lang="fr-FR" altLang="fr-FR" sz="2800" dirty="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La petite-fille, elle, se disait : </a:t>
            </a:r>
          </a:p>
          <a:p>
            <a:pPr eaLnBrk="1" hangingPunct="1">
              <a:spcAft>
                <a:spcPts val="1425"/>
              </a:spcAft>
            </a:pPr>
            <a:r>
              <a:rPr lang="fr-FR" altLang="fr-FR" sz="2800" dirty="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	"Allons, grand-mère est assez âgée pour ne pas s'offusquer d'un petit baiser. D'ailleurs ces garçons sont gentils. Tout de même, je ne lui savais pas la main si lourde."</a:t>
            </a:r>
          </a:p>
          <a:p>
            <a:pPr eaLnBrk="1" hangingPunct="1">
              <a:spcAft>
                <a:spcPts val="1425"/>
              </a:spcAft>
            </a:pPr>
            <a:r>
              <a:rPr lang="fr-FR" altLang="fr-FR" sz="32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    </a:t>
            </a:r>
          </a:p>
        </p:txBody>
      </p:sp>
      <p:sp>
        <p:nvSpPr>
          <p:cNvPr id="29701" name="Rectangle 1">
            <a:extLst>
              <a:ext uri="{FF2B5EF4-FFF2-40B4-BE49-F238E27FC236}">
                <a16:creationId xmlns:a16="http://schemas.microsoft.com/office/drawing/2014/main" id="{DF38B1C8-4CD7-4706-89F1-F0977BA51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pic>
        <p:nvPicPr>
          <p:cNvPr id="2" name="Tchoutchou">
            <a:hlinkClick r:id="" action="ppaction://media"/>
            <a:extLst>
              <a:ext uri="{FF2B5EF4-FFF2-40B4-BE49-F238E27FC236}">
                <a16:creationId xmlns:a16="http://schemas.microsoft.com/office/drawing/2014/main" id="{C338B633-4E6D-4500-BAB4-A5B88C5D8E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56325" y="52403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B7E5A72-89BC-41B2-8F3E-467BD7F87C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25C463-08DE-41DA-984D-1404C4DE8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323850"/>
            <a:ext cx="4749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LA VERITE</a:t>
            </a:r>
          </a:p>
          <a:p>
            <a:pPr algn="ctr" eaLnBrk="1" hangingPunct="1"/>
            <a:r>
              <a:rPr lang="fr-FR" altLang="fr-FR" sz="4800" dirty="0"/>
              <a:t>RELATIVE</a:t>
            </a:r>
          </a:p>
        </p:txBody>
      </p:sp>
      <p:sp>
        <p:nvSpPr>
          <p:cNvPr id="31748" name="Text Box 6">
            <a:extLst>
              <a:ext uri="{FF2B5EF4-FFF2-40B4-BE49-F238E27FC236}">
                <a16:creationId xmlns:a16="http://schemas.microsoft.com/office/drawing/2014/main" id="{BA52D54D-D3F9-431B-821B-194F117DB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1800225"/>
            <a:ext cx="7273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431800" indent="-315913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Aft>
                <a:spcPts val="1425"/>
              </a:spcAft>
            </a:pPr>
            <a:r>
              <a:rPr lang="fr-FR" altLang="fr-FR" sz="280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L'officier nazi méditait : </a:t>
            </a:r>
          </a:p>
          <a:p>
            <a:pPr eaLnBrk="1" hangingPunct="1">
              <a:spcAft>
                <a:spcPts val="1425"/>
              </a:spcAft>
            </a:pPr>
            <a:r>
              <a:rPr lang="fr-FR" altLang="fr-FR" sz="280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	"Ces roumains quand même, comme ils sont astucieux. Ils volent un baiser et s'arrangent pour que ce soit le voisin qui reçoive la gifle."</a:t>
            </a:r>
            <a:r>
              <a:rPr lang="fr-FR" altLang="fr-FR"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</a:p>
          <a:p>
            <a:pPr eaLnBrk="1" hangingPunct="1">
              <a:spcAft>
                <a:spcPts val="1425"/>
              </a:spcAft>
            </a:pPr>
            <a:endParaRPr lang="fr-FR" altLang="fr-FR" sz="320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1749" name="Rectangle 1">
            <a:extLst>
              <a:ext uri="{FF2B5EF4-FFF2-40B4-BE49-F238E27FC236}">
                <a16:creationId xmlns:a16="http://schemas.microsoft.com/office/drawing/2014/main" id="{021963BF-4A6D-4B11-B78E-BD0342C5C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pic>
        <p:nvPicPr>
          <p:cNvPr id="2" name="vapeur-SF">
            <a:hlinkClick r:id="" action="ppaction://media"/>
            <a:extLst>
              <a:ext uri="{FF2B5EF4-FFF2-40B4-BE49-F238E27FC236}">
                <a16:creationId xmlns:a16="http://schemas.microsoft.com/office/drawing/2014/main" id="{D93B7A1C-9049-4D38-B84E-04757168BF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56325" y="488267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128F65B-D92D-47F9-BD18-2D1A78CF304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3364A9-23BA-414F-B5E0-D12CC7323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323850"/>
            <a:ext cx="4749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LA VERITE</a:t>
            </a:r>
          </a:p>
          <a:p>
            <a:pPr algn="ctr" eaLnBrk="1" hangingPunct="1"/>
            <a:r>
              <a:rPr lang="fr-FR" altLang="fr-FR" sz="4800" dirty="0"/>
              <a:t>RELATIVE</a:t>
            </a:r>
          </a:p>
        </p:txBody>
      </p:sp>
      <p:sp>
        <p:nvSpPr>
          <p:cNvPr id="33796" name="Text Box 6">
            <a:extLst>
              <a:ext uri="{FF2B5EF4-FFF2-40B4-BE49-F238E27FC236}">
                <a16:creationId xmlns:a16="http://schemas.microsoft.com/office/drawing/2014/main" id="{E6173764-D80C-4264-B9A5-E3FB096C6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1800225"/>
            <a:ext cx="7273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431800" indent="-315913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Aft>
                <a:spcPts val="1425"/>
              </a:spcAft>
            </a:pPr>
            <a:r>
              <a:rPr lang="fr-FR" altLang="fr-FR" sz="2800" dirty="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L'officier roumain, lui, contenait mal son hilarité : </a:t>
            </a:r>
          </a:p>
          <a:p>
            <a:pPr eaLnBrk="1" hangingPunct="1">
              <a:spcAft>
                <a:spcPts val="1425"/>
              </a:spcAft>
            </a:pPr>
            <a:r>
              <a:rPr lang="fr-FR" altLang="fr-FR" sz="2800" dirty="0">
                <a:solidFill>
                  <a:srgbClr val="336633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	"Comme je suis malin, pensait-il, je me suis baisé la main et j'ai flanqué une gifle au nazi."</a:t>
            </a:r>
          </a:p>
          <a:p>
            <a:pPr eaLnBrk="1" hangingPunct="1">
              <a:spcAft>
                <a:spcPts val="1425"/>
              </a:spcAft>
            </a:pPr>
            <a:endParaRPr lang="fr-FR" altLang="fr-FR" sz="28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algn="r" eaLnBrk="1" hangingPunct="1">
              <a:spcAft>
                <a:spcPts val="1425"/>
              </a:spcAft>
            </a:pPr>
            <a:r>
              <a:rPr lang="fr-FR" altLang="fr-FR" i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Alfred </a:t>
            </a:r>
            <a:r>
              <a:rPr lang="fr-FR" altLang="fr-FR" i="1" dirty="0" err="1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Korzybski</a:t>
            </a:r>
            <a:r>
              <a:rPr lang="fr-FR" altLang="fr-FR" i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fondateur de la Sémantique générale </a:t>
            </a:r>
          </a:p>
          <a:p>
            <a:pPr eaLnBrk="1" hangingPunct="1">
              <a:spcAft>
                <a:spcPts val="1425"/>
              </a:spcAft>
            </a:pPr>
            <a:endParaRPr lang="fr-FR" altLang="fr-FR" sz="3200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3797" name="Rectangle 1">
            <a:extLst>
              <a:ext uri="{FF2B5EF4-FFF2-40B4-BE49-F238E27FC236}">
                <a16:creationId xmlns:a16="http://schemas.microsoft.com/office/drawing/2014/main" id="{6AFA2118-53EB-4FE6-9061-1E77C18CD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2B63864-3DE1-43D0-A1C7-DB33F5A9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03" y="3600125"/>
            <a:ext cx="241019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F7305B-C9C0-4708-8A40-BF6FCFB01644}"/>
              </a:ext>
            </a:extLst>
          </p:cNvPr>
          <p:cNvSpPr txBox="1"/>
          <p:nvPr/>
        </p:nvSpPr>
        <p:spPr>
          <a:xfrm>
            <a:off x="2902199" y="5972668"/>
            <a:ext cx="42762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i="0" dirty="0">
                <a:solidFill>
                  <a:srgbClr val="353C52"/>
                </a:solidFill>
                <a:effectLst/>
                <a:latin typeface="Helvetica" panose="020B0604020202020204" pitchFamily="34" charset="0"/>
              </a:rPr>
              <a:t>Alfred </a:t>
            </a:r>
            <a:r>
              <a:rPr lang="fr-FR" sz="1400" b="0" i="0" dirty="0" err="1">
                <a:solidFill>
                  <a:srgbClr val="353C52"/>
                </a:solidFill>
                <a:effectLst/>
                <a:latin typeface="Helvetica" panose="020B0604020202020204" pitchFamily="34" charset="0"/>
              </a:rPr>
              <a:t>Abdank</a:t>
            </a:r>
            <a:r>
              <a:rPr lang="fr-FR" sz="1400" b="0" i="0" dirty="0">
                <a:solidFill>
                  <a:srgbClr val="353C52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fr-FR" sz="1400" b="0" i="0" dirty="0" err="1">
                <a:solidFill>
                  <a:srgbClr val="353C52"/>
                </a:solidFill>
                <a:effectLst/>
                <a:latin typeface="Helvetica" panose="020B0604020202020204" pitchFamily="34" charset="0"/>
              </a:rPr>
              <a:t>Skarbeck</a:t>
            </a:r>
            <a:r>
              <a:rPr lang="fr-FR" sz="1400" b="0" i="0" dirty="0">
                <a:solidFill>
                  <a:srgbClr val="353C52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fr-FR" sz="1400" b="0" i="0" dirty="0" err="1">
                <a:solidFill>
                  <a:srgbClr val="353C52"/>
                </a:solidFill>
                <a:effectLst/>
                <a:latin typeface="Helvetica" panose="020B0604020202020204" pitchFamily="34" charset="0"/>
              </a:rPr>
              <a:t>Korzybski</a:t>
            </a:r>
            <a:r>
              <a:rPr lang="fr-FR" sz="1400" b="0" i="0" dirty="0">
                <a:solidFill>
                  <a:srgbClr val="353C52"/>
                </a:solidFill>
                <a:effectLst/>
                <a:latin typeface="Helvetica" panose="020B0604020202020204" pitchFamily="34" charset="0"/>
              </a:rPr>
              <a:t> </a:t>
            </a:r>
          </a:p>
          <a:p>
            <a:r>
              <a:rPr lang="fr-FR" sz="1400" b="0" i="0" dirty="0">
                <a:solidFill>
                  <a:srgbClr val="353C52"/>
                </a:solidFill>
                <a:effectLst/>
                <a:latin typeface="Helvetica" panose="020B0604020202020204" pitchFamily="34" charset="0"/>
              </a:rPr>
              <a:t>1879 à Varsovie - 1950 à Sharon, Connecticut) </a:t>
            </a:r>
            <a:r>
              <a:rPr lang="fr-FR" sz="1800" u="sng" dirty="0">
                <a:solidFill>
                  <a:srgbClr val="4FA5C4"/>
                </a:solidFill>
                <a:effectLst/>
                <a:latin typeface="Garamond" panose="02020404030301010803" pitchFamily="18" charset="0"/>
                <a:ea typeface="SimSun" panose="02010600030101010101" pitchFamily="2" charset="-122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http://esgs.free.fr/fr/art/ak3.htm#fn1#fn1</a:t>
            </a:r>
            <a:r>
              <a:rPr lang="fr-FR" sz="1800" u="sng" dirty="0">
                <a:solidFill>
                  <a:srgbClr val="4FA5C4"/>
                </a:solidFill>
                <a:effectLst/>
                <a:latin typeface="Garamond" panose="02020404030301010803" pitchFamily="18" charset="0"/>
                <a:ea typeface="SimSun" panose="02010600030101010101" pitchFamily="2" charset="-122"/>
              </a:rPr>
              <a:t> </a:t>
            </a:r>
            <a:r>
              <a:rPr lang="fr-FR" sz="1800" dirty="0">
                <a:solidFill>
                  <a:srgbClr val="4FA5C4"/>
                </a:solidFill>
                <a:effectLst/>
                <a:latin typeface="Garamond" panose="02020404030301010803" pitchFamily="18" charset="0"/>
                <a:ea typeface="SimSun" panose="02010600030101010101" pitchFamily="2" charset="-122"/>
              </a:rPr>
              <a:t> </a:t>
            </a:r>
            <a:endParaRPr lang="fr-FR" sz="1800" dirty="0">
              <a:solidFill>
                <a:srgbClr val="4FA5C4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10" name="Korbyski">
            <a:hlinkClick r:id="" action="ppaction://media"/>
            <a:extLst>
              <a:ext uri="{FF2B5EF4-FFF2-40B4-BE49-F238E27FC236}">
                <a16:creationId xmlns:a16="http://schemas.microsoft.com/office/drawing/2014/main" id="{49021E28-2934-4319-BAC5-E8CBD341A1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56462" y="5703655"/>
            <a:ext cx="609600" cy="609600"/>
          </a:xfrm>
          <a:prstGeom prst="rect">
            <a:avLst/>
          </a:prstGeom>
        </p:spPr>
      </p:pic>
      <p:pic>
        <p:nvPicPr>
          <p:cNvPr id="5" name="trainsq">
            <a:hlinkClick r:id="" action="ppaction://media"/>
            <a:extLst>
              <a:ext uri="{FF2B5EF4-FFF2-40B4-BE49-F238E27FC236}">
                <a16:creationId xmlns:a16="http://schemas.microsoft.com/office/drawing/2014/main" id="{D9C873D4-A833-42F7-A1B7-CEC4C5D511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784222" y="574751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1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128F65B-D92D-47F9-BD18-2D1A78CF304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3364A9-23BA-414F-B5E0-D12CC7323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323850"/>
            <a:ext cx="4749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LA VERITE</a:t>
            </a:r>
          </a:p>
          <a:p>
            <a:pPr algn="ctr" eaLnBrk="1" hangingPunct="1"/>
            <a:r>
              <a:rPr lang="fr-FR" altLang="fr-FR" sz="4800" dirty="0"/>
              <a:t>RELATIVE</a:t>
            </a:r>
          </a:p>
        </p:txBody>
      </p:sp>
      <p:sp>
        <p:nvSpPr>
          <p:cNvPr id="33797" name="Rectangle 1">
            <a:extLst>
              <a:ext uri="{FF2B5EF4-FFF2-40B4-BE49-F238E27FC236}">
                <a16:creationId xmlns:a16="http://schemas.microsoft.com/office/drawing/2014/main" id="{6AFA2118-53EB-4FE6-9061-1E77C18CD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>
                <a:solidFill>
                  <a:srgbClr val="990000"/>
                </a:solidFill>
              </a:rPr>
              <a:t>Les étymologies rivales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4F7305B-C9C0-4708-8A40-BF6FCFB01644}"/>
              </a:ext>
            </a:extLst>
          </p:cNvPr>
          <p:cNvSpPr txBox="1"/>
          <p:nvPr/>
        </p:nvSpPr>
        <p:spPr>
          <a:xfrm>
            <a:off x="971985" y="5618726"/>
            <a:ext cx="24841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0" i="0" dirty="0">
                <a:effectLst/>
                <a:latin typeface="Helvetica" panose="020B0604020202020204" pitchFamily="34" charset="0"/>
              </a:rPr>
              <a:t>Points de vue :</a:t>
            </a:r>
          </a:p>
          <a:p>
            <a:pPr algn="r"/>
            <a:r>
              <a:rPr lang="fr-FR" b="0" i="0" dirty="0">
                <a:effectLst/>
                <a:latin typeface="Helvetica" panose="020B0604020202020204" pitchFamily="34" charset="0"/>
              </a:rPr>
              <a:t>Le Mont Blanc en 3D</a:t>
            </a:r>
          </a:p>
          <a:p>
            <a:pPr algn="r"/>
            <a:r>
              <a:rPr lang="fr-FR" sz="1400" dirty="0">
                <a:solidFill>
                  <a:srgbClr val="353C52"/>
                </a:solidFill>
                <a:latin typeface="Helvetica" panose="020B0604020202020204" pitchFamily="34" charset="0"/>
              </a:rPr>
              <a:t>Wikipédia</a:t>
            </a:r>
            <a:endParaRPr lang="fr-FR" sz="1400" b="0" i="0" dirty="0">
              <a:solidFill>
                <a:srgbClr val="353C52"/>
              </a:solidFill>
              <a:effectLst/>
              <a:latin typeface="Helvetica" panose="020B0604020202020204" pitchFamily="34" charset="0"/>
            </a:endParaRPr>
          </a:p>
        </p:txBody>
      </p:sp>
      <p:pic>
        <p:nvPicPr>
          <p:cNvPr id="4" name="Image 3" descr="Une image contenant assis, table, vert, couvert&#10;&#10;Description générée automatiquement">
            <a:extLst>
              <a:ext uri="{FF2B5EF4-FFF2-40B4-BE49-F238E27FC236}">
                <a16:creationId xmlns:a16="http://schemas.microsoft.com/office/drawing/2014/main" id="{1749FEE1-620C-4B49-85F0-897CDCC24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136" y="1892300"/>
            <a:ext cx="6281180" cy="448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415029-6A40-4BF9-968F-F777E067688A}"/>
              </a:ext>
            </a:extLst>
          </p:cNvPr>
          <p:cNvSpPr txBox="1"/>
          <p:nvPr/>
        </p:nvSpPr>
        <p:spPr>
          <a:xfrm>
            <a:off x="4311823" y="1486053"/>
            <a:ext cx="53285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Plusieurs orthographes :</a:t>
            </a:r>
          </a:p>
          <a:p>
            <a:endParaRPr lang="fr-FR" altLang="fr-FR" dirty="0">
              <a:solidFill>
                <a:srgbClr val="0066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Ries, Rue,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Riacum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Rieda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Ryé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Rietz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Rié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</a:p>
          <a:p>
            <a:r>
              <a:rPr lang="fr-FR" altLang="fr-FR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dans les chartes,</a:t>
            </a:r>
          </a:p>
          <a:p>
            <a:endParaRPr lang="fr-FR" altLang="fr-FR" dirty="0">
              <a:solidFill>
                <a:srgbClr val="0099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r>
              <a:rPr lang="fr-FR" b="1" i="1" dirty="0" err="1">
                <a:solidFill>
                  <a:srgbClr val="006600"/>
                </a:solidFill>
              </a:rPr>
              <a:t>Ryé</a:t>
            </a:r>
            <a:r>
              <a:rPr lang="fr-FR" b="1" i="1" dirty="0">
                <a:solidFill>
                  <a:srgbClr val="006600"/>
                </a:solidFill>
              </a:rPr>
              <a:t>, </a:t>
            </a:r>
            <a:r>
              <a:rPr lang="fr-FR" b="1" i="1" dirty="0" err="1">
                <a:solidFill>
                  <a:srgbClr val="006600"/>
                </a:solidFill>
              </a:rPr>
              <a:t>Rietz</a:t>
            </a:r>
            <a:r>
              <a:rPr lang="fr-FR" b="1" i="1" dirty="0">
                <a:solidFill>
                  <a:srgbClr val="006600"/>
                </a:solidFill>
              </a:rPr>
              <a:t>, </a:t>
            </a:r>
            <a:r>
              <a:rPr lang="fr-FR" b="1" i="1" dirty="0" err="1">
                <a:solidFill>
                  <a:srgbClr val="006600"/>
                </a:solidFill>
              </a:rPr>
              <a:t>Rié</a:t>
            </a:r>
            <a:r>
              <a:rPr lang="fr-FR" b="1" dirty="0">
                <a:solidFill>
                  <a:srgbClr val="006600"/>
                </a:solidFill>
              </a:rPr>
              <a:t>, </a:t>
            </a:r>
            <a:r>
              <a:rPr lang="fr-FR" dirty="0">
                <a:solidFill>
                  <a:srgbClr val="006600"/>
                </a:solidFill>
              </a:rPr>
              <a:t>et enfin, au 19ème siècle, </a:t>
            </a:r>
            <a:r>
              <a:rPr lang="fr-FR" b="1" i="1" dirty="0">
                <a:solidFill>
                  <a:srgbClr val="006600"/>
                </a:solidFill>
              </a:rPr>
              <a:t>Riez</a:t>
            </a:r>
            <a:r>
              <a:rPr lang="fr-FR" b="1" dirty="0">
                <a:solidFill>
                  <a:srgbClr val="006600"/>
                </a:solidFill>
              </a:rPr>
              <a:t>, </a:t>
            </a:r>
            <a:r>
              <a:rPr lang="fr-FR" dirty="0">
                <a:solidFill>
                  <a:srgbClr val="006600"/>
                </a:solidFill>
              </a:rPr>
              <a:t>dans les archives de l'état civil et sur les cartes.</a:t>
            </a:r>
          </a:p>
          <a:p>
            <a:endParaRPr lang="fr-FR" altLang="fr-FR" dirty="0">
              <a:solidFill>
                <a:srgbClr val="0099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endParaRPr lang="fr-FR" altLang="fr-FR" dirty="0">
              <a:solidFill>
                <a:srgbClr val="0099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A01A9B-5337-42A0-8595-9A050FE5E2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55"/>
          <a:stretch/>
        </p:blipFill>
        <p:spPr>
          <a:xfrm>
            <a:off x="426806" y="3067927"/>
            <a:ext cx="3736006" cy="1849017"/>
          </a:xfrm>
          <a:prstGeom prst="rect">
            <a:avLst/>
          </a:prstGeom>
        </p:spPr>
      </p:pic>
      <p:pic>
        <p:nvPicPr>
          <p:cNvPr id="9" name="Image 8" descr="Une image contenant bâtiment, pierre, brique, tapis&#10;&#10;Description générée automatiquement">
            <a:extLst>
              <a:ext uri="{FF2B5EF4-FFF2-40B4-BE49-F238E27FC236}">
                <a16:creationId xmlns:a16="http://schemas.microsoft.com/office/drawing/2014/main" id="{1BE86F21-7CE5-4D15-9713-1F363841B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416" y="4067870"/>
            <a:ext cx="4081608" cy="272001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B28B9B5-61BB-47A9-BE31-812FD41689AC}"/>
              </a:ext>
            </a:extLst>
          </p:cNvPr>
          <p:cNvSpPr txBox="1"/>
          <p:nvPr/>
        </p:nvSpPr>
        <p:spPr>
          <a:xfrm>
            <a:off x="8303024" y="6156101"/>
            <a:ext cx="1633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Une charte de 1215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A0BFAA-90FF-4276-BD0F-3BB64DE4AF59}"/>
              </a:ext>
            </a:extLst>
          </p:cNvPr>
          <p:cNvSpPr txBox="1"/>
          <p:nvPr/>
        </p:nvSpPr>
        <p:spPr>
          <a:xfrm>
            <a:off x="1367904" y="5388557"/>
            <a:ext cx="2794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Dictionnaire latin – français</a:t>
            </a:r>
          </a:p>
          <a:p>
            <a:pPr algn="r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       Félix Gaffiot (1870 – 1937)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1A4B40-E5DF-4DB4-A546-A0BEC352E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90" y="5398617"/>
            <a:ext cx="1008112" cy="130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495F2DA-CDF7-3DB8-7AE4-7CA23D56497C}"/>
              </a:ext>
            </a:extLst>
          </p:cNvPr>
          <p:cNvSpPr txBox="1"/>
          <p:nvPr/>
        </p:nvSpPr>
        <p:spPr>
          <a:xfrm>
            <a:off x="720408" y="574904"/>
            <a:ext cx="2375217" cy="1205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dirty="0"/>
              <a:t>1. L’étymologie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b="1" dirty="0">
                <a:solidFill>
                  <a:srgbClr val="006600"/>
                </a:solidFill>
              </a:rPr>
              <a:t>2. Riez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Conclusion(s)</a:t>
            </a:r>
          </a:p>
        </p:txBody>
      </p:sp>
    </p:spTree>
    <p:extLst>
      <p:ext uri="{BB962C8B-B14F-4D97-AF65-F5344CB8AC3E}">
        <p14:creationId xmlns:p14="http://schemas.microsoft.com/office/powerpoint/2010/main" val="385515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rgbClr val="006600"/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accent1"/>
                </a:solidFill>
              </a:rPr>
              <a:t>1. L’étymologie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rgbClr val="C00000"/>
                </a:solidFill>
              </a:rPr>
              <a:t>2. La Pelle à Porteau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rgbClr val="C00000"/>
                </a:solidFill>
              </a:rPr>
              <a:t>3. Sion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rgbClr val="C00000"/>
                </a:solidFill>
              </a:rPr>
              <a:t>4. Saint Hilaire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b="1" dirty="0">
                <a:solidFill>
                  <a:srgbClr val="006600"/>
                </a:solidFill>
              </a:rPr>
              <a:t>5. Riez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6. Conclusion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963438-7A6C-4D0C-9282-1E5EE4E96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78" y="738981"/>
            <a:ext cx="4520221" cy="2635252"/>
          </a:xfrm>
          <a:prstGeom prst="rect">
            <a:avLst/>
          </a:prstGeom>
        </p:spPr>
      </p:pic>
      <p:pic>
        <p:nvPicPr>
          <p:cNvPr id="14" name="Image 13" descr="Une image contenant herbe, extérieur, bâtiment, champ&#10;&#10;Description générée automatiquement">
            <a:extLst>
              <a:ext uri="{FF2B5EF4-FFF2-40B4-BE49-F238E27FC236}">
                <a16:creationId xmlns:a16="http://schemas.microsoft.com/office/drawing/2014/main" id="{35806AFB-35CE-4B66-B5CD-FC3D8E8D2C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956" y="455191"/>
            <a:ext cx="3513669" cy="263525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85ECC8-2B38-4BF4-8A9B-777C68097C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919"/>
          <a:stretch/>
        </p:blipFill>
        <p:spPr>
          <a:xfrm>
            <a:off x="6048424" y="3203773"/>
            <a:ext cx="3721445" cy="358945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946849-19CD-4621-90D8-3535056AD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0308" y="3358213"/>
            <a:ext cx="3597148" cy="343423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fr-FR" altLang="fr-FR" sz="4800" dirty="0"/>
              <a:t>       </a:t>
            </a:r>
            <a:r>
              <a:rPr lang="fr-FR" altLang="fr-FR" sz="4800" dirty="0">
                <a:solidFill>
                  <a:srgbClr val="006600"/>
                </a:solidFill>
              </a:rPr>
              <a:t>1. </a:t>
            </a:r>
            <a:r>
              <a:rPr lang="fr-FR" altLang="fr-FR" sz="4800" dirty="0"/>
              <a:t>Riez</a:t>
            </a:r>
          </a:p>
        </p:txBody>
      </p:sp>
    </p:spTree>
    <p:extLst>
      <p:ext uri="{BB962C8B-B14F-4D97-AF65-F5344CB8AC3E}">
        <p14:creationId xmlns:p14="http://schemas.microsoft.com/office/powerpoint/2010/main" val="15402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rgbClr val="006600"/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accent1"/>
                </a:solidFill>
              </a:rPr>
              <a:t>1. L’étymologie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rgbClr val="C00000"/>
                </a:solidFill>
              </a:rPr>
              <a:t>2. La Pelle à Porteau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rgbClr val="C00000"/>
                </a:solidFill>
              </a:rPr>
              <a:t>3. Sion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rgbClr val="C00000"/>
                </a:solidFill>
              </a:rPr>
              <a:t>4. Saint Hilaire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b="1" dirty="0">
                <a:solidFill>
                  <a:srgbClr val="006600"/>
                </a:solidFill>
              </a:rPr>
              <a:t>5. Riez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98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6. Conclusion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415029-6A40-4BF9-968F-F777E067688A}"/>
              </a:ext>
            </a:extLst>
          </p:cNvPr>
          <p:cNvSpPr txBox="1"/>
          <p:nvPr/>
        </p:nvSpPr>
        <p:spPr>
          <a:xfrm>
            <a:off x="4311823" y="1486053"/>
            <a:ext cx="53285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Plusieurs orthographes :</a:t>
            </a:r>
          </a:p>
          <a:p>
            <a:endParaRPr lang="fr-FR" altLang="fr-FR" dirty="0">
              <a:solidFill>
                <a:srgbClr val="0066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Ries, Rue,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Riacum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Rieda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Ryé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Rietz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fr-FR" altLang="fr-FR" b="1" i="1" dirty="0" err="1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Rié</a:t>
            </a:r>
            <a:r>
              <a:rPr lang="fr-FR" altLang="fr-FR" b="1" i="1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</a:p>
          <a:p>
            <a:r>
              <a:rPr lang="fr-FR" altLang="fr-FR" dirty="0">
                <a:solidFill>
                  <a:srgbClr val="0066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dans les chartes,</a:t>
            </a:r>
          </a:p>
          <a:p>
            <a:endParaRPr lang="fr-FR" altLang="fr-FR" dirty="0">
              <a:solidFill>
                <a:srgbClr val="0099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r>
              <a:rPr lang="fr-FR" b="1" i="1" dirty="0" err="1">
                <a:solidFill>
                  <a:srgbClr val="006600"/>
                </a:solidFill>
              </a:rPr>
              <a:t>Ryé</a:t>
            </a:r>
            <a:r>
              <a:rPr lang="fr-FR" b="1" i="1" dirty="0">
                <a:solidFill>
                  <a:srgbClr val="006600"/>
                </a:solidFill>
              </a:rPr>
              <a:t>, </a:t>
            </a:r>
            <a:r>
              <a:rPr lang="fr-FR" b="1" i="1" dirty="0" err="1">
                <a:solidFill>
                  <a:srgbClr val="006600"/>
                </a:solidFill>
              </a:rPr>
              <a:t>Rietz</a:t>
            </a:r>
            <a:r>
              <a:rPr lang="fr-FR" b="1" i="1" dirty="0">
                <a:solidFill>
                  <a:srgbClr val="006600"/>
                </a:solidFill>
              </a:rPr>
              <a:t>, </a:t>
            </a:r>
            <a:r>
              <a:rPr lang="fr-FR" b="1" i="1" dirty="0" err="1">
                <a:solidFill>
                  <a:srgbClr val="006600"/>
                </a:solidFill>
              </a:rPr>
              <a:t>Rié</a:t>
            </a:r>
            <a:r>
              <a:rPr lang="fr-FR" b="1" dirty="0">
                <a:solidFill>
                  <a:srgbClr val="006600"/>
                </a:solidFill>
              </a:rPr>
              <a:t>, </a:t>
            </a:r>
            <a:r>
              <a:rPr lang="fr-FR" dirty="0">
                <a:solidFill>
                  <a:srgbClr val="006600"/>
                </a:solidFill>
              </a:rPr>
              <a:t>et enfin, au 19ème siècle, </a:t>
            </a:r>
            <a:r>
              <a:rPr lang="fr-FR" b="1" i="1" dirty="0">
                <a:solidFill>
                  <a:srgbClr val="006600"/>
                </a:solidFill>
              </a:rPr>
              <a:t>Riez</a:t>
            </a:r>
            <a:r>
              <a:rPr lang="fr-FR" b="1" dirty="0">
                <a:solidFill>
                  <a:srgbClr val="006600"/>
                </a:solidFill>
              </a:rPr>
              <a:t>, </a:t>
            </a:r>
            <a:r>
              <a:rPr lang="fr-FR" dirty="0">
                <a:solidFill>
                  <a:srgbClr val="006600"/>
                </a:solidFill>
              </a:rPr>
              <a:t>dans les archives de l'état civil et sur les cartes.</a:t>
            </a:r>
          </a:p>
          <a:p>
            <a:endParaRPr lang="fr-FR" altLang="fr-FR" dirty="0">
              <a:solidFill>
                <a:srgbClr val="0099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endParaRPr lang="fr-FR" altLang="fr-FR" dirty="0">
              <a:solidFill>
                <a:srgbClr val="0099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CF9593-1F81-4426-9FBB-7A73BDD02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77" y="4625374"/>
            <a:ext cx="9864850" cy="20498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53AAD6-5349-4065-9035-A38D16FF7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8144" y="1463369"/>
            <a:ext cx="6241725" cy="26352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963438-7A6C-4D0C-9282-1E5EE4E96D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278" y="738981"/>
            <a:ext cx="4520221" cy="26352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A36DAA-4AF8-4D37-97C7-812C7406FE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277" y="3358213"/>
            <a:ext cx="2870195" cy="1267161"/>
          </a:xfrm>
          <a:prstGeom prst="rect">
            <a:avLst/>
          </a:prstGeom>
        </p:spPr>
      </p:pic>
      <p:pic>
        <p:nvPicPr>
          <p:cNvPr id="14" name="Image 13" descr="Une image contenant herbe, extérieur, bâtiment, champ&#10;&#10;Description générée automatiquement">
            <a:extLst>
              <a:ext uri="{FF2B5EF4-FFF2-40B4-BE49-F238E27FC236}">
                <a16:creationId xmlns:a16="http://schemas.microsoft.com/office/drawing/2014/main" id="{35806AFB-35CE-4B66-B5CD-FC3D8E8D2C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25" y="455191"/>
            <a:ext cx="26670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8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2. 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70C43C-7CF3-4959-BAE3-33553CFAC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975" y="1403573"/>
            <a:ext cx="3678400" cy="532859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531644" y="1307172"/>
            <a:ext cx="5648331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« L'origine serait celtique – rue signifiant rouge – et évoquerait les eaux argileuses qui s'écoulaient alors vers l'océan. » C'est du moins ce qui était écrit sur le dépliant des circuits de randonnée du club NATURE ET CULTURE (début des années 1980). </a:t>
            </a:r>
          </a:p>
          <a:p>
            <a:r>
              <a:rPr lang="fr-FR" dirty="0"/>
              <a:t>On retrouve ici le rouge des grenades (rouge = </a:t>
            </a:r>
            <a:r>
              <a:rPr lang="fr-FR" dirty="0" err="1"/>
              <a:t>rhoia</a:t>
            </a:r>
            <a:r>
              <a:rPr lang="fr-FR" dirty="0"/>
              <a:t> en grec) ou l’oxyde de fer contenu dans la bauxite, minerai d’aluminium extrait tout d’abord à Baux de Provence.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F8506F-4DE5-A933-540D-F9CF8CE16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58" y="4599552"/>
            <a:ext cx="5826174" cy="1100692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B7C001C-428F-F70A-0204-5B842417B316}"/>
              </a:ext>
            </a:extLst>
          </p:cNvPr>
          <p:cNvCxnSpPr/>
          <p:nvPr/>
        </p:nvCxnSpPr>
        <p:spPr>
          <a:xfrm>
            <a:off x="542651" y="6053141"/>
            <a:ext cx="5300756" cy="0"/>
          </a:xfrm>
          <a:prstGeom prst="straightConnector1">
            <a:avLst/>
          </a:prstGeom>
          <a:ln w="38100">
            <a:solidFill>
              <a:srgbClr val="4FA5C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32FE65E-49D6-6353-E84F-72CF18E3845A}"/>
              </a:ext>
            </a:extLst>
          </p:cNvPr>
          <p:cNvSpPr txBox="1"/>
          <p:nvPr/>
        </p:nvSpPr>
        <p:spPr>
          <a:xfrm>
            <a:off x="279942" y="6153999"/>
            <a:ext cx="58261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Baux </a:t>
            </a:r>
            <a:r>
              <a:rPr lang="fr-FR" sz="1200" b="1" dirty="0"/>
              <a:t>de Provence                       </a:t>
            </a:r>
            <a:r>
              <a:rPr lang="fr-FR" b="1" dirty="0"/>
              <a:t>135 km                            Riez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66200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3. </a:t>
            </a:r>
            <a:r>
              <a:rPr lang="fr-FR" dirty="0"/>
              <a:t>Origine celtique des noms ? C'était une idée très répandue dans « l'art étymologique » dès le 18ème siècle. Henri Renaud perpétua cet usage pour nos appellations locales. Mais l'étymologie moderne a plus ou moins délaissé cette origine pour notre région.</a:t>
            </a:r>
          </a:p>
          <a:p>
            <a:endParaRPr lang="fr-FR" sz="900" dirty="0"/>
          </a:p>
          <a:p>
            <a:r>
              <a:rPr lang="fr-FR" dirty="0"/>
              <a:t>Car enfin, où trouve-t-on de l'argile rouge en Vendée, sinon dans quelques sols ferrugineux, par exemple vers Fontenay-le-Comte ? </a:t>
            </a:r>
          </a:p>
          <a:p>
            <a:endParaRPr lang="fr-FR" dirty="0"/>
          </a:p>
          <a:p>
            <a:r>
              <a:rPr lang="fr-FR" dirty="0"/>
              <a:t>Certes, on retrouve, sur toute notre côte, les algues rouges qui recouvrent l'estran après les tempêtes.</a:t>
            </a:r>
          </a:p>
          <a:p>
            <a:endParaRPr lang="fr-FR" sz="900" dirty="0"/>
          </a:p>
        </p:txBody>
      </p:sp>
      <p:pic>
        <p:nvPicPr>
          <p:cNvPr id="1026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290283C4-2DA7-4AFA-947F-9F592516F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6" y="3393500"/>
            <a:ext cx="276225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AD68AA-A908-431E-8995-A5CA4FAF16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571" t="13337" r="17856" b="25554"/>
          <a:stretch/>
        </p:blipFill>
        <p:spPr>
          <a:xfrm>
            <a:off x="4536256" y="4214290"/>
            <a:ext cx="4213909" cy="24653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43C259-76F6-4275-996A-0ABE7BBE3A4C}"/>
              </a:ext>
            </a:extLst>
          </p:cNvPr>
          <p:cNvSpPr txBox="1"/>
          <p:nvPr/>
        </p:nvSpPr>
        <p:spPr>
          <a:xfrm>
            <a:off x="1330460" y="6516141"/>
            <a:ext cx="3205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u="sng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https://www.youtube.com/watch?v=DliNxIfXijY</a:t>
            </a:r>
            <a:endParaRPr lang="fr-FR" sz="1000" u="sng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CA3953-8346-D533-8BD6-B1B51943EF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214" y="346551"/>
            <a:ext cx="1890436" cy="284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0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fr-FR" altLang="fr-FR" sz="5400" dirty="0">
              <a:solidFill>
                <a:srgbClr val="C0000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CA3953-8346-D533-8BD6-B1B51943E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14" y="346551"/>
            <a:ext cx="2385872" cy="35890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805B11-0ADE-C008-91B7-DD0203801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087" y="1576090"/>
            <a:ext cx="6624761" cy="4424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376B71-27D8-11EF-FA1C-B79EC29C84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5467"/>
          <a:stretch/>
        </p:blipFill>
        <p:spPr>
          <a:xfrm>
            <a:off x="3240087" y="2321281"/>
            <a:ext cx="6735833" cy="186807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3A46A9-6AA2-9883-0DBD-3452F9145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9738" y="4186228"/>
            <a:ext cx="4474476" cy="264400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1CDBDB5-6997-8440-FAE2-F4F55DF7678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1838"/>
          <a:stretch/>
        </p:blipFill>
        <p:spPr>
          <a:xfrm>
            <a:off x="438906" y="4186227"/>
            <a:ext cx="4400788" cy="264400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730011F-8EC6-037C-667F-E1FDFF34DB9C}"/>
              </a:ext>
            </a:extLst>
          </p:cNvPr>
          <p:cNvSpPr txBox="1"/>
          <p:nvPr/>
        </p:nvSpPr>
        <p:spPr>
          <a:xfrm>
            <a:off x="935856" y="6933718"/>
            <a:ext cx="3903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Carte de Claude MASSE,</a:t>
            </a:r>
          </a:p>
          <a:p>
            <a:pPr algn="r"/>
            <a:r>
              <a:rPr lang="fr-FR" dirty="0"/>
              <a:t>1704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D10E41A-6E72-4A34-07D6-AD5A5EAE39A7}"/>
              </a:ext>
            </a:extLst>
          </p:cNvPr>
          <p:cNvSpPr txBox="1"/>
          <p:nvPr/>
        </p:nvSpPr>
        <p:spPr>
          <a:xfrm>
            <a:off x="5099738" y="6933718"/>
            <a:ext cx="439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/>
              <a:t>Carte de César-François et </a:t>
            </a:r>
          </a:p>
          <a:p>
            <a:pPr algn="r"/>
            <a:r>
              <a:rPr lang="fr-FR" dirty="0"/>
              <a:t>Jean-Dominique CASSINI, 1756 à 1789</a:t>
            </a:r>
          </a:p>
        </p:txBody>
      </p:sp>
    </p:spTree>
    <p:extLst>
      <p:ext uri="{BB962C8B-B14F-4D97-AF65-F5344CB8AC3E}">
        <p14:creationId xmlns:p14="http://schemas.microsoft.com/office/powerpoint/2010/main" val="16049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CA3953-8346-D533-8BD6-B1B51943E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14" y="346551"/>
            <a:ext cx="2385872" cy="35890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805B11-0ADE-C008-91B7-DD0203801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087" y="1576090"/>
            <a:ext cx="6624761" cy="4424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376B71-27D8-11EF-FA1C-B79EC29C84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5467"/>
          <a:stretch/>
        </p:blipFill>
        <p:spPr>
          <a:xfrm>
            <a:off x="3240087" y="2321281"/>
            <a:ext cx="6735833" cy="186807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D10E41A-6E72-4A34-07D6-AD5A5EAE39A7}"/>
              </a:ext>
            </a:extLst>
          </p:cNvPr>
          <p:cNvSpPr txBox="1"/>
          <p:nvPr/>
        </p:nvSpPr>
        <p:spPr>
          <a:xfrm>
            <a:off x="4658995" y="6444611"/>
            <a:ext cx="5039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/>
              <a:t>Cadastre napoléonien, 1832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832BAA-7FA5-8DBA-D1A2-14A0E96C28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3449453" y="4263934"/>
            <a:ext cx="2419084" cy="25922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9F78D2-983A-F43C-BBE6-E5A2963C85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7259" y="4759017"/>
            <a:ext cx="3241655" cy="12585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C0AFAD-BE3C-95D4-E661-4CF0420DFD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6699" y="4310536"/>
            <a:ext cx="3241656" cy="50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2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CA3953-8346-D533-8BD6-B1B51943E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14" y="346551"/>
            <a:ext cx="2385872" cy="35890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805B11-0ADE-C008-91B7-DD0203801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087" y="1576090"/>
            <a:ext cx="6624761" cy="4424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376B71-27D8-11EF-FA1C-B79EC29C8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0087" y="2321281"/>
            <a:ext cx="6735833" cy="41948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7B27ED-25C0-8D16-F4C5-E47B350853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29" y="3882660"/>
            <a:ext cx="2809034" cy="191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6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3. 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88125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7238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  <a:p>
            <a:r>
              <a:rPr lang="fr-FR" dirty="0"/>
              <a:t>Des ruisseaux, par contre, il devait y en avoir sur cette Isle de </a:t>
            </a:r>
            <a:r>
              <a:rPr lang="fr-FR" dirty="0" err="1"/>
              <a:t>Rié</a:t>
            </a:r>
            <a:r>
              <a:rPr lang="fr-FR" dirty="0"/>
              <a:t> au sous-sol schisteux imperméable. Ceux qui creusaient, naguère encore, des puits dans le </a:t>
            </a:r>
            <a:r>
              <a:rPr lang="fr-FR" dirty="0" err="1"/>
              <a:t>Terre-Fort</a:t>
            </a:r>
            <a:r>
              <a:rPr lang="fr-FR" dirty="0"/>
              <a:t> savaient que parfois, les sources y étaient presque à fleur de terre. Ruisseau – </a:t>
            </a:r>
            <a:r>
              <a:rPr lang="fr-FR" i="1" dirty="0"/>
              <a:t>ru – </a:t>
            </a:r>
            <a:r>
              <a:rPr lang="fr-FR" i="1" dirty="0" err="1"/>
              <a:t>riu</a:t>
            </a:r>
            <a:r>
              <a:rPr lang="fr-FR" i="1" dirty="0"/>
              <a:t> – </a:t>
            </a:r>
            <a:r>
              <a:rPr lang="fr-FR" i="1" dirty="0" err="1"/>
              <a:t>ruel</a:t>
            </a:r>
            <a:r>
              <a:rPr lang="fr-FR" i="1" dirty="0"/>
              <a:t> – </a:t>
            </a:r>
            <a:r>
              <a:rPr lang="fr-FR" i="1" dirty="0" err="1"/>
              <a:t>rui</a:t>
            </a:r>
            <a:r>
              <a:rPr lang="fr-FR" i="1" dirty="0"/>
              <a:t> – </a:t>
            </a:r>
            <a:r>
              <a:rPr lang="fr-FR" i="1" dirty="0" err="1"/>
              <a:t>ruiel</a:t>
            </a:r>
            <a:r>
              <a:rPr lang="fr-FR" dirty="0"/>
              <a:t>… L'ancien français et le poitevin, langues d'oïl, auraient bien pu trouver dans leur racines romanes une appellation descriptive de cet ordre : Ru → Rieu → </a:t>
            </a:r>
            <a:r>
              <a:rPr lang="fr-FR" dirty="0" err="1"/>
              <a:t>Rié</a:t>
            </a:r>
            <a:r>
              <a:rPr lang="fr-FR" dirty="0"/>
              <a:t>, le pays des ruisseaux.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17F16C-F97E-41E2-BC7F-A899F1487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69" y="3748185"/>
            <a:ext cx="5256583" cy="381149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A892BD2-8989-4190-8ED5-FB5CBF01D495}"/>
              </a:ext>
            </a:extLst>
          </p:cNvPr>
          <p:cNvSpPr txBox="1"/>
          <p:nvPr/>
        </p:nvSpPr>
        <p:spPr>
          <a:xfrm>
            <a:off x="5400352" y="6593567"/>
            <a:ext cx="453333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15 bassins de rétention des eaux pluviales sur le </a:t>
            </a:r>
            <a:r>
              <a:rPr lang="fr-FR" dirty="0" err="1"/>
              <a:t>Terre-Fort</a:t>
            </a:r>
            <a:endParaRPr lang="fr-FR" dirty="0"/>
          </a:p>
          <a:p>
            <a:r>
              <a:rPr lang="fr-FR" i="1" dirty="0"/>
              <a:t>Carte : mairie de Saint-Hilaire-de-Riez</a:t>
            </a:r>
          </a:p>
        </p:txBody>
      </p:sp>
    </p:spTree>
    <p:extLst>
      <p:ext uri="{BB962C8B-B14F-4D97-AF65-F5344CB8AC3E}">
        <p14:creationId xmlns:p14="http://schemas.microsoft.com/office/powerpoint/2010/main" val="29843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4. 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7238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  <a:p>
            <a:r>
              <a:rPr lang="fr-FR" dirty="0"/>
              <a:t>Mais une autre explication paraît tout aussi plausible. Elle remonterait aux Gaulois. </a:t>
            </a:r>
          </a:p>
          <a:p>
            <a:r>
              <a:rPr lang="fr-FR" dirty="0"/>
              <a:t>Observons une friche du </a:t>
            </a:r>
            <a:r>
              <a:rPr lang="fr-FR" dirty="0" err="1"/>
              <a:t>Terre-Fort</a:t>
            </a:r>
            <a:r>
              <a:rPr lang="fr-FR" dirty="0"/>
              <a:t>, telle qu'on en trouve encore (de plus en plus rarement). C'est (c'était avant la prépondérance du séneçon en arbre) une lande d'ajoncs battus par les vents. </a:t>
            </a:r>
          </a:p>
          <a:p>
            <a:r>
              <a:rPr lang="fr-FR" dirty="0"/>
              <a:t>Or, Ries, c'est en vieux français un buisson, une terre en friche. Nous serions donc dans le pays des ajoncs, des buissons.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E453C6-DDEB-4106-ABA6-45160DB55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987" y="3879352"/>
            <a:ext cx="4525518" cy="8868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4BAE9F-EA64-4E5B-8640-F754CB6F5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184" y="4831823"/>
            <a:ext cx="5191125" cy="119062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E80030-9DC5-4789-9E8B-8ABF282381D3}"/>
              </a:ext>
            </a:extLst>
          </p:cNvPr>
          <p:cNvGrpSpPr/>
          <p:nvPr/>
        </p:nvGrpSpPr>
        <p:grpSpPr>
          <a:xfrm>
            <a:off x="7757695" y="5777525"/>
            <a:ext cx="2160240" cy="621150"/>
            <a:chOff x="7077898" y="5719534"/>
            <a:chExt cx="2858958" cy="82205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3F83480-C117-407B-B59F-210BDDDEB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77898" y="5719534"/>
              <a:ext cx="2858958" cy="822058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965DC93-6CEC-453E-85C2-9AFCE5076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82045" y="6154114"/>
              <a:ext cx="670371" cy="321464"/>
            </a:xfrm>
            <a:prstGeom prst="rect">
              <a:avLst/>
            </a:prstGeom>
          </p:spPr>
        </p:pic>
      </p:grpSp>
      <p:pic>
        <p:nvPicPr>
          <p:cNvPr id="1030" name="Picture 6">
            <a:extLst>
              <a:ext uri="{FF2B5EF4-FFF2-40B4-BE49-F238E27FC236}">
                <a16:creationId xmlns:a16="http://schemas.microsoft.com/office/drawing/2014/main" id="{91D983DF-5429-4228-A232-F427D5AF8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97" y="3400470"/>
            <a:ext cx="2199203" cy="329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07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5. 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pic>
        <p:nvPicPr>
          <p:cNvPr id="2054" name="images1">
            <a:extLst>
              <a:ext uri="{FF2B5EF4-FFF2-40B4-BE49-F238E27FC236}">
                <a16:creationId xmlns:a16="http://schemas.microsoft.com/office/drawing/2014/main" id="{3F431742-1948-401E-A83B-1349EE6F1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6" y="3732328"/>
            <a:ext cx="3384376" cy="224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A8AF97A-5453-4DCE-8820-04E61365D81E}"/>
              </a:ext>
            </a:extLst>
          </p:cNvPr>
          <p:cNvSpPr txBox="1"/>
          <p:nvPr/>
        </p:nvSpPr>
        <p:spPr>
          <a:xfrm>
            <a:off x="3725160" y="1254421"/>
            <a:ext cx="59046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fr-FR" altLang="zh-CN" dirty="0">
                <a:latin typeface="+mn-lt"/>
                <a:ea typeface="SimSun" panose="02010600030101010101" pitchFamily="2" charset="-122"/>
                <a:cs typeface="Liberation Serif" panose="02020603050405020304" pitchFamily="18" charset="0"/>
              </a:rPr>
              <a:t>Jean-Claude </a:t>
            </a:r>
            <a:r>
              <a:rPr lang="fr-FR" altLang="zh-CN" dirty="0" err="1">
                <a:latin typeface="+mn-lt"/>
                <a:ea typeface="SimSun" panose="02010600030101010101" pitchFamily="2" charset="-122"/>
                <a:cs typeface="Liberation Serif" panose="02020603050405020304" pitchFamily="18" charset="0"/>
              </a:rPr>
              <a:t>Pelloquin</a:t>
            </a:r>
            <a:r>
              <a:rPr lang="fr-FR" altLang="zh-CN" dirty="0">
                <a:latin typeface="+mn-lt"/>
                <a:ea typeface="SimSun" panose="02010600030101010101" pitchFamily="2" charset="-122"/>
                <a:cs typeface="Liberation Serif" panose="02020603050405020304" pitchFamily="18" charset="0"/>
              </a:rPr>
              <a:t> propose encore une autre explication, proche d’ailleurs de l’hypothèse ‘ruisseau’.</a:t>
            </a:r>
            <a:endParaRPr lang="fr-FR" altLang="zh-CN" dirty="0">
              <a:latin typeface="+mn-lt"/>
            </a:endParaRPr>
          </a:p>
          <a:p>
            <a:pPr defTabSz="914400"/>
            <a:r>
              <a:rPr lang="fr-FR" altLang="zh-CN" dirty="0">
                <a:latin typeface="+mn-lt"/>
                <a:ea typeface="SimSun" panose="02010600030101010101" pitchFamily="2" charset="-122"/>
                <a:cs typeface="Liberation Serif" panose="02020603050405020304" pitchFamily="18" charset="0"/>
              </a:rPr>
              <a:t>Il constate d’abord que le mot ‘Raz’, en breton, désigne un trait côtier et contient un ‘z’ dans son orthographe. </a:t>
            </a:r>
            <a:r>
              <a:rPr lang="fr-FR" altLang="zh-CN" dirty="0" err="1">
                <a:latin typeface="+mn-lt"/>
                <a:ea typeface="SimSun" panose="02010600030101010101" pitchFamily="2" charset="-122"/>
                <a:cs typeface="Liberation Serif" panose="02020603050405020304" pitchFamily="18" charset="0"/>
              </a:rPr>
              <a:t>Ràs</a:t>
            </a:r>
            <a:r>
              <a:rPr lang="fr-FR" altLang="zh-CN" dirty="0">
                <a:latin typeface="+mn-lt"/>
                <a:ea typeface="SimSun" panose="02010600030101010101" pitchFamily="2" charset="-122"/>
                <a:cs typeface="Liberation Serif" panose="02020603050405020304" pitchFamily="18" charset="0"/>
              </a:rPr>
              <a:t>, en vieux norrois (scandinave occidental, un des ancêtres de la langue normande), signifie un courant rapide.</a:t>
            </a:r>
          </a:p>
          <a:p>
            <a:pPr defTabSz="914400"/>
            <a:r>
              <a:rPr lang="fr-FR" dirty="0">
                <a:latin typeface="+mn-lt"/>
              </a:rPr>
              <a:t>Jean-Claude se souvient que l’on désignait, vers Les Becs, un lieu-dit qu’il écrit et prononce ‘</a:t>
            </a:r>
            <a:r>
              <a:rPr lang="fr-FR" dirty="0" err="1">
                <a:latin typeface="+mn-lt"/>
              </a:rPr>
              <a:t>Raït</a:t>
            </a:r>
            <a:r>
              <a:rPr lang="fr-FR" dirty="0">
                <a:latin typeface="+mn-lt"/>
              </a:rPr>
              <a:t>’ : courant rapide de l’ancienne Baisse se jetant à cet endroit il y a plusieurs siècles… Il le rapproche des Rias bretons, comme le Ria de Sein, ou surtout le Ria d'Etel qui a de vraies ressemblances avec ce que pouvait être le </a:t>
            </a:r>
            <a:r>
              <a:rPr lang="fr-FR" dirty="0" err="1">
                <a:latin typeface="+mn-lt"/>
              </a:rPr>
              <a:t>Raït</a:t>
            </a:r>
            <a:r>
              <a:rPr lang="fr-FR" dirty="0">
                <a:latin typeface="+mn-lt"/>
              </a:rPr>
              <a:t>', bras de mer près du Grand Bec autrefois.</a:t>
            </a:r>
          </a:p>
          <a:p>
            <a:pPr defTabSz="914400"/>
            <a:r>
              <a:rPr lang="fr-FR" dirty="0">
                <a:latin typeface="+mn-lt"/>
              </a:rPr>
              <a:t>Voici une photo datant de février 1998, montrant le dernier vestige, sachant que le bras de mer faisait environ 500 m de large en cet endroit.</a:t>
            </a:r>
          </a:p>
        </p:txBody>
      </p:sp>
      <p:pic>
        <p:nvPicPr>
          <p:cNvPr id="22" name="images2">
            <a:extLst>
              <a:ext uri="{FF2B5EF4-FFF2-40B4-BE49-F238E27FC236}">
                <a16:creationId xmlns:a16="http://schemas.microsoft.com/office/drawing/2014/main" id="{144CCBB4-F63D-443C-BFAE-8D2B80326FB4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15776" y="6028239"/>
            <a:ext cx="3384376" cy="27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6. 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A8AF97A-5453-4DCE-8820-04E61365D81E}"/>
              </a:ext>
            </a:extLst>
          </p:cNvPr>
          <p:cNvSpPr txBox="1"/>
          <p:nvPr/>
        </p:nvSpPr>
        <p:spPr>
          <a:xfrm>
            <a:off x="3729713" y="1167616"/>
            <a:ext cx="61351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ne peut s'empêcher enfin de faire le rapprochement phonétique de Rié avec l'île de Ré et avec le pays de Retz. Quelles origines pour ces deux toponymes maritimes ?</a:t>
            </a:r>
          </a:p>
          <a:p>
            <a:endParaRPr lang="fr-FR" dirty="0"/>
          </a:p>
          <a:p>
            <a:r>
              <a:rPr lang="fr-FR" dirty="0"/>
              <a:t>La toponymie s'apparente parfois à un travail de détective, à la recherche d'indices, sinon de preuves.</a:t>
            </a:r>
          </a:p>
          <a:p>
            <a:endParaRPr lang="fr-FR" dirty="0"/>
          </a:p>
          <a:p>
            <a:r>
              <a:rPr lang="fr-FR" dirty="0"/>
              <a:t>Ainsi, sur l'Île de Ré (Île de </a:t>
            </a:r>
            <a:r>
              <a:rPr lang="fr-FR" dirty="0" err="1"/>
              <a:t>Rét</a:t>
            </a:r>
            <a:r>
              <a:rPr lang="fr-FR" dirty="0"/>
              <a:t>', prononcent les </a:t>
            </a:r>
            <a:r>
              <a:rPr lang="fr-FR" dirty="0" err="1"/>
              <a:t>Rétois</a:t>
            </a:r>
            <a:r>
              <a:rPr lang="fr-FR" dirty="0"/>
              <a:t>), côté sud-est, trouve-t-on d'assez vastes étendues de fougères au pied de pins fréquents à cet endroit.</a:t>
            </a:r>
          </a:p>
          <a:p>
            <a:endParaRPr lang="fr-FR" dirty="0"/>
          </a:p>
          <a:p>
            <a:r>
              <a:rPr lang="fr-FR" dirty="0"/>
              <a:t>Fougères : </a:t>
            </a:r>
            <a:r>
              <a:rPr lang="fr-FR" dirty="0" err="1"/>
              <a:t>ratis</a:t>
            </a:r>
            <a:r>
              <a:rPr lang="fr-FR" dirty="0"/>
              <a:t> en gaulois, ratina en breton, </a:t>
            </a:r>
            <a:r>
              <a:rPr lang="fr-FR" dirty="0" err="1"/>
              <a:t>raith</a:t>
            </a:r>
            <a:r>
              <a:rPr lang="fr-FR" dirty="0"/>
              <a:t> en vieux irlandais. Sommes-nous dans l'île des fougères, dont la végétation est favorisée par la compagnie de conifères ? Les pins ne datent pourtant que du 19</a:t>
            </a:r>
            <a:r>
              <a:rPr lang="fr-FR" baseline="30000" dirty="0"/>
              <a:t>ème</a:t>
            </a:r>
            <a:r>
              <a:rPr lang="fr-FR" dirty="0"/>
              <a:t> siècle. A moins qu'il ne s'agisse de sabines, des genévriers dont la présence est beaucoup plus ancienne.</a:t>
            </a:r>
            <a:endParaRPr lang="fr-FR" dirty="0">
              <a:latin typeface="+mn-lt"/>
            </a:endParaRPr>
          </a:p>
        </p:txBody>
      </p:sp>
      <p:pic>
        <p:nvPicPr>
          <p:cNvPr id="5122" name="Picture 2" descr="Les Fougères">
            <a:extLst>
              <a:ext uri="{FF2B5EF4-FFF2-40B4-BE49-F238E27FC236}">
                <a16:creationId xmlns:a16="http://schemas.microsoft.com/office/drawing/2014/main" id="{7BC95EED-CA8F-4904-B80D-9730E686C2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" r="4437"/>
          <a:stretch/>
        </p:blipFill>
        <p:spPr bwMode="auto">
          <a:xfrm>
            <a:off x="223822" y="3506003"/>
            <a:ext cx="3518701" cy="135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36BBA1-9A3A-4854-9144-FF964BEA250E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17433" y="4861125"/>
            <a:ext cx="3512280" cy="1981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916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pic>
        <p:nvPicPr>
          <p:cNvPr id="5122" name="Picture 2" descr="Les Fougères">
            <a:extLst>
              <a:ext uri="{FF2B5EF4-FFF2-40B4-BE49-F238E27FC236}">
                <a16:creationId xmlns:a16="http://schemas.microsoft.com/office/drawing/2014/main" id="{7BC95EED-CA8F-4904-B80D-9730E686C2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" r="4437"/>
          <a:stretch/>
        </p:blipFill>
        <p:spPr bwMode="auto">
          <a:xfrm>
            <a:off x="223822" y="3506003"/>
            <a:ext cx="3518701" cy="135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36BBA1-9A3A-4854-9144-FF964BEA250E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17433" y="4861125"/>
            <a:ext cx="3512280" cy="198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Publication, papier, noir et blanc&#10;&#10;Description générée automatiquement">
            <a:extLst>
              <a:ext uri="{FF2B5EF4-FFF2-40B4-BE49-F238E27FC236}">
                <a16:creationId xmlns:a16="http://schemas.microsoft.com/office/drawing/2014/main" id="{24ACBE25-324A-7272-1352-EF652FA031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01" t="4284" r="22449" b="66193"/>
          <a:stretch/>
        </p:blipFill>
        <p:spPr>
          <a:xfrm rot="10800000">
            <a:off x="3987441" y="2051645"/>
            <a:ext cx="6088024" cy="4790964"/>
          </a:xfrm>
          <a:prstGeom prst="rect">
            <a:avLst/>
          </a:prstGeom>
        </p:spPr>
      </p:pic>
      <p:pic>
        <p:nvPicPr>
          <p:cNvPr id="2050" name="Picture 2" descr="Dictionnaire de la langue gauloise - 1">
            <a:extLst>
              <a:ext uri="{FF2B5EF4-FFF2-40B4-BE49-F238E27FC236}">
                <a16:creationId xmlns:a16="http://schemas.microsoft.com/office/drawing/2014/main" id="{DE71D2B5-DCF0-447D-3DF2-963C0C90C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07" y="470703"/>
            <a:ext cx="1992159" cy="298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4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pic>
        <p:nvPicPr>
          <p:cNvPr id="5122" name="Picture 2" descr="Les Fougères">
            <a:extLst>
              <a:ext uri="{FF2B5EF4-FFF2-40B4-BE49-F238E27FC236}">
                <a16:creationId xmlns:a16="http://schemas.microsoft.com/office/drawing/2014/main" id="{7BC95EED-CA8F-4904-B80D-9730E686C2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" r="4437"/>
          <a:stretch/>
        </p:blipFill>
        <p:spPr bwMode="auto">
          <a:xfrm>
            <a:off x="223822" y="3506003"/>
            <a:ext cx="3518701" cy="135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36BBA1-9A3A-4854-9144-FF964BEA250E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17433" y="4861125"/>
            <a:ext cx="3512280" cy="198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F42316-2296-B839-89A5-533D585165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048857"/>
            <a:ext cx="3996704" cy="554119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F3EB7C-69D8-4241-D9BB-977055796E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21" y="0"/>
            <a:ext cx="3743191" cy="486112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00DB1D8-FC5A-BBC7-2985-D8E4028ACBA8}"/>
              </a:ext>
            </a:extLst>
          </p:cNvPr>
          <p:cNvSpPr txBox="1"/>
          <p:nvPr/>
        </p:nvSpPr>
        <p:spPr>
          <a:xfrm>
            <a:off x="3888184" y="6312495"/>
            <a:ext cx="5975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 </a:t>
            </a:r>
            <a:r>
              <a:rPr lang="fr-FR" sz="1400" b="0" i="1" u="sng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Les Tendres Souhaits</a:t>
            </a:r>
            <a:r>
              <a:rPr lang="fr-FR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, ou « Que ne suis-je la fougère... », romance. Poème Charles-Henri </a:t>
            </a:r>
            <a:r>
              <a:rPr lang="fr-FR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Ribouté</a:t>
            </a:r>
            <a:r>
              <a:rPr lang="fr-FR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, musique Antoine Albanese ? Giovanni Battista </a:t>
            </a:r>
            <a:r>
              <a:rPr lang="fr-FR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Pergolesi</a:t>
            </a:r>
            <a:r>
              <a:rPr lang="fr-FR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 ?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2656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pic>
        <p:nvPicPr>
          <p:cNvPr id="4" name="Image 3" descr="Une image contenant extérieur, photo, signe, eau&#10;&#10;Description générée automatiquement">
            <a:extLst>
              <a:ext uri="{FF2B5EF4-FFF2-40B4-BE49-F238E27FC236}">
                <a16:creationId xmlns:a16="http://schemas.microsoft.com/office/drawing/2014/main" id="{C3D0C9D9-C61E-48C3-9BB0-84A04893A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6" y="3563938"/>
            <a:ext cx="3596933" cy="25394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972559" y="1133500"/>
            <a:ext cx="59642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George Oxley (Saveurs sauvages de Ré, Editions </a:t>
            </a:r>
            <a:r>
              <a:rPr lang="fr-FR" dirty="0" err="1"/>
              <a:t>Icp</a:t>
            </a:r>
            <a:r>
              <a:rPr lang="fr-FR" dirty="0"/>
              <a:t> Sarl, 2014) rapproche </a:t>
            </a:r>
            <a:r>
              <a:rPr lang="fr-FR" dirty="0" err="1"/>
              <a:t>Raith</a:t>
            </a:r>
            <a:r>
              <a:rPr lang="fr-FR" dirty="0"/>
              <a:t> (fougère) et </a:t>
            </a:r>
            <a:r>
              <a:rPr lang="fr-FR" dirty="0" err="1"/>
              <a:t>Raíth</a:t>
            </a:r>
            <a:r>
              <a:rPr lang="fr-FR" dirty="0"/>
              <a:t> : saillies rocheuses. « En gaélique on prononce Ré. » </a:t>
            </a:r>
          </a:p>
          <a:p>
            <a:endParaRPr lang="fr-FR" dirty="0"/>
          </a:p>
          <a:p>
            <a:r>
              <a:rPr lang="fr-FR" dirty="0"/>
              <a:t>Les maisons des Ichtyophages décrits par Pline et Strabon étaient plantées sur des promontoires sortant de l'eau.</a:t>
            </a:r>
          </a:p>
          <a:p>
            <a:endParaRPr lang="fr-FR" dirty="0"/>
          </a:p>
          <a:p>
            <a:r>
              <a:rPr lang="fr-FR" dirty="0"/>
              <a:t>Observons ces paysages actuellement, toujours à l'Est de l'île. On y devine comme des lobes d'une immense fronde de fougère, dont la forme évoque aussi les arêtes des poissons que mangeaient alors les autochtones !</a:t>
            </a:r>
          </a:p>
          <a:p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B82EC36-49A5-4A68-A59B-E2C4A9D8ED0A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972559" y="4859957"/>
            <a:ext cx="3565563" cy="197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E7B44E-A414-4B41-BC02-2948AA4C7C61}"/>
              </a:ext>
            </a:extLst>
          </p:cNvPr>
          <p:cNvPicPr/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576201" y="5350213"/>
            <a:ext cx="2491158" cy="1481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031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7. 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972559" y="1133500"/>
            <a:ext cx="59642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 Retz ?</a:t>
            </a:r>
          </a:p>
          <a:p>
            <a:endParaRPr lang="fr-FR" dirty="0"/>
          </a:p>
          <a:p>
            <a:r>
              <a:rPr lang="fr-FR" dirty="0"/>
              <a:t>Préfailles, pointe Saint-Gildas : même paysage. Mêmes pointes rocheuses dans ce pays de Retz, </a:t>
            </a:r>
          </a:p>
          <a:p>
            <a:r>
              <a:rPr lang="fr-FR" dirty="0"/>
              <a:t>c'est-à-dire le pays de Rezé, </a:t>
            </a:r>
            <a:r>
              <a:rPr lang="fr-FR" dirty="0" err="1"/>
              <a:t>Ratiaton</a:t>
            </a:r>
            <a:r>
              <a:rPr lang="fr-FR" dirty="0"/>
              <a:t> en grec, </a:t>
            </a:r>
            <a:r>
              <a:rPr lang="fr-FR" dirty="0" err="1"/>
              <a:t>Ratiatum</a:t>
            </a:r>
            <a:r>
              <a:rPr lang="fr-FR" dirty="0"/>
              <a:t> en latin au 2ème siècle, </a:t>
            </a:r>
            <a:r>
              <a:rPr lang="fr-FR" dirty="0" err="1"/>
              <a:t>Reziacum</a:t>
            </a:r>
            <a:r>
              <a:rPr lang="fr-FR" dirty="0"/>
              <a:t> en 1150… </a:t>
            </a:r>
          </a:p>
          <a:p>
            <a:endParaRPr lang="fr-FR" dirty="0"/>
          </a:p>
          <a:p>
            <a:r>
              <a:rPr lang="fr-FR" dirty="0"/>
              <a:t>A Préfailles, on retient cette forme en sillon jusque dans les noms de rues. La </a:t>
            </a:r>
            <a:r>
              <a:rPr lang="fr-FR" dirty="0" err="1"/>
              <a:t>Raïze</a:t>
            </a:r>
            <a:r>
              <a:rPr lang="fr-FR" dirty="0"/>
              <a:t>, c'est le sillon en poitevin (on écrit aussi </a:t>
            </a:r>
            <a:r>
              <a:rPr lang="fr-FR" dirty="0" err="1"/>
              <a:t>Raese</a:t>
            </a:r>
            <a:r>
              <a:rPr lang="fr-FR" dirty="0"/>
              <a:t>). Car </a:t>
            </a:r>
            <a:r>
              <a:rPr lang="fr-FR" dirty="0" err="1"/>
              <a:t>Ratiatum</a:t>
            </a:r>
            <a:r>
              <a:rPr lang="fr-FR" dirty="0"/>
              <a:t> et son pays faisaient partie du territoire des Pictons : mêmes origines ethniques et linguistiques.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0B176BB-2952-47E0-ADF0-27643647D0CC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805856" y="4807289"/>
            <a:ext cx="3507812" cy="197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23DDD2-58A5-4A88-978C-FB71EFCBF15C}"/>
              </a:ext>
            </a:extLst>
          </p:cNvPr>
          <p:cNvPicPr/>
          <p:nvPr/>
        </p:nvPicPr>
        <p:blipFill rotWithShape="1">
          <a:blip r:embed="rId4">
            <a:lum/>
            <a:alphaModFix/>
          </a:blip>
          <a:srcRect l="20272" t="10186" r="10502" b="9060"/>
          <a:stretch/>
        </p:blipFill>
        <p:spPr>
          <a:xfrm>
            <a:off x="287784" y="3550687"/>
            <a:ext cx="3591613" cy="2677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39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8. 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972559" y="1133500"/>
            <a:ext cx="59642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 </a:t>
            </a:r>
            <a:r>
              <a:rPr lang="fr-FR" dirty="0" err="1"/>
              <a:t>Rié</a:t>
            </a:r>
            <a:r>
              <a:rPr lang="fr-FR" dirty="0"/>
              <a:t> ?</a:t>
            </a:r>
          </a:p>
          <a:p>
            <a:endParaRPr lang="fr-FR" dirty="0"/>
          </a:p>
          <a:p>
            <a:r>
              <a:rPr lang="fr-FR" dirty="0"/>
              <a:t>Entre Ré (</a:t>
            </a:r>
            <a:r>
              <a:rPr lang="fr-FR" dirty="0" err="1"/>
              <a:t>Rét</a:t>
            </a:r>
            <a:r>
              <a:rPr lang="fr-FR" dirty="0"/>
              <a:t>’) et Retz, la proximité géographique est aussi phonétique et paysagère. </a:t>
            </a:r>
          </a:p>
          <a:p>
            <a:endParaRPr lang="fr-FR" dirty="0"/>
          </a:p>
          <a:p>
            <a:r>
              <a:rPr lang="fr-FR" dirty="0"/>
              <a:t>Découvrons les rochers de notre Corniche vendéenne, en forme de sillon, de fougère, d'arête ou de rempart rocheux…</a:t>
            </a:r>
          </a:p>
        </p:txBody>
      </p:sp>
      <p:pic>
        <p:nvPicPr>
          <p:cNvPr id="11" name="Image1">
            <a:extLst>
              <a:ext uri="{FF2B5EF4-FFF2-40B4-BE49-F238E27FC236}">
                <a16:creationId xmlns:a16="http://schemas.microsoft.com/office/drawing/2014/main" id="{92824251-78E5-4BF1-9249-9A6B95F7F9F9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15776" y="3474000"/>
            <a:ext cx="4566128" cy="2069204"/>
          </a:xfrm>
          <a:prstGeom prst="rect">
            <a:avLst/>
          </a:prstGeom>
        </p:spPr>
      </p:pic>
      <p:pic>
        <p:nvPicPr>
          <p:cNvPr id="15" name="Image2">
            <a:extLst>
              <a:ext uri="{FF2B5EF4-FFF2-40B4-BE49-F238E27FC236}">
                <a16:creationId xmlns:a16="http://schemas.microsoft.com/office/drawing/2014/main" id="{454025B6-F6F6-49B2-BB77-0CD47346A5ED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896296" y="4009708"/>
            <a:ext cx="5040560" cy="259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6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4896296" y="1133500"/>
            <a:ext cx="50405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 </a:t>
            </a:r>
            <a:r>
              <a:rPr lang="fr-FR" dirty="0" err="1"/>
              <a:t>Rié</a:t>
            </a:r>
            <a:r>
              <a:rPr lang="fr-FR" dirty="0"/>
              <a:t> ?</a:t>
            </a:r>
          </a:p>
          <a:p>
            <a:endParaRPr lang="fr-FR" dirty="0"/>
          </a:p>
          <a:p>
            <a:r>
              <a:rPr lang="fr-FR" dirty="0"/>
              <a:t>Entre Ré (</a:t>
            </a:r>
            <a:r>
              <a:rPr lang="fr-FR" dirty="0" err="1"/>
              <a:t>Rét</a:t>
            </a:r>
            <a:r>
              <a:rPr lang="fr-FR" dirty="0"/>
              <a:t>’) et Retz, la proximité géographique est aussi phonétique et paysagère. </a:t>
            </a:r>
          </a:p>
          <a:p>
            <a:endParaRPr lang="fr-FR" dirty="0"/>
          </a:p>
          <a:p>
            <a:r>
              <a:rPr lang="fr-FR" dirty="0"/>
              <a:t>Découvrons les rochers de notre Corniche vendéenne, en forme de rempart rocheux…</a:t>
            </a:r>
          </a:p>
        </p:txBody>
      </p:sp>
      <p:pic>
        <p:nvPicPr>
          <p:cNvPr id="15" name="Image2">
            <a:extLst>
              <a:ext uri="{FF2B5EF4-FFF2-40B4-BE49-F238E27FC236}">
                <a16:creationId xmlns:a16="http://schemas.microsoft.com/office/drawing/2014/main" id="{454025B6-F6F6-49B2-BB77-0CD47346A5ED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896296" y="4009708"/>
            <a:ext cx="5040560" cy="2597536"/>
          </a:xfrm>
          <a:prstGeom prst="rect">
            <a:avLst/>
          </a:prstGeom>
        </p:spPr>
      </p:pic>
      <p:pic>
        <p:nvPicPr>
          <p:cNvPr id="3" name="Image 2" descr="Une image contenant dessin, peinture, illustration, Dessin animé&#10;&#10;Description générée automatiquement">
            <a:extLst>
              <a:ext uri="{FF2B5EF4-FFF2-40B4-BE49-F238E27FC236}">
                <a16:creationId xmlns:a16="http://schemas.microsoft.com/office/drawing/2014/main" id="{B4E608AA-842F-4022-F2F4-C6C66B6E22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8" r="2227" b="1326"/>
          <a:stretch/>
        </p:blipFill>
        <p:spPr>
          <a:xfrm>
            <a:off x="791839" y="2843733"/>
            <a:ext cx="3888433" cy="3763511"/>
          </a:xfrm>
          <a:prstGeom prst="rect">
            <a:avLst/>
          </a:prstGeom>
        </p:spPr>
      </p:pic>
      <p:pic>
        <p:nvPicPr>
          <p:cNvPr id="4" name="Image 3" descr="Une image contenant texte, Dessin animé, fiction, affiche&#10;&#10;Description générée automatiquement">
            <a:extLst>
              <a:ext uri="{FF2B5EF4-FFF2-40B4-BE49-F238E27FC236}">
                <a16:creationId xmlns:a16="http://schemas.microsoft.com/office/drawing/2014/main" id="{5CA4BE88-B11C-A0F4-6824-1DC9B62F7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602" y="122382"/>
            <a:ext cx="1979945" cy="2608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18E1635-195A-63C9-43A1-6D23313B92C6}"/>
              </a:ext>
            </a:extLst>
          </p:cNvPr>
          <p:cNvSpPr txBox="1"/>
          <p:nvPr/>
        </p:nvSpPr>
        <p:spPr>
          <a:xfrm>
            <a:off x="828094" y="2531015"/>
            <a:ext cx="864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Page 26</a:t>
            </a:r>
          </a:p>
        </p:txBody>
      </p:sp>
    </p:spTree>
    <p:extLst>
      <p:ext uri="{BB962C8B-B14F-4D97-AF65-F5344CB8AC3E}">
        <p14:creationId xmlns:p14="http://schemas.microsoft.com/office/powerpoint/2010/main" val="365889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Riez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972559" y="1133500"/>
            <a:ext cx="59642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 </a:t>
            </a:r>
            <a:r>
              <a:rPr lang="fr-FR" dirty="0" err="1"/>
              <a:t>Rié</a:t>
            </a:r>
            <a:r>
              <a:rPr lang="fr-FR" dirty="0"/>
              <a:t> ?</a:t>
            </a:r>
          </a:p>
          <a:p>
            <a:endParaRPr lang="fr-FR" dirty="0"/>
          </a:p>
          <a:p>
            <a:r>
              <a:rPr lang="fr-FR" dirty="0"/>
              <a:t>Entre Ré (</a:t>
            </a:r>
            <a:r>
              <a:rPr lang="fr-FR" dirty="0" err="1"/>
              <a:t>Rét</a:t>
            </a:r>
            <a:r>
              <a:rPr lang="fr-FR" dirty="0"/>
              <a:t>’) et Retz, la proximité géographique est aussi phonétique et paysagère. </a:t>
            </a:r>
          </a:p>
          <a:p>
            <a:endParaRPr lang="fr-FR" dirty="0"/>
          </a:p>
          <a:p>
            <a:r>
              <a:rPr lang="fr-FR" dirty="0"/>
              <a:t>Découvrons les rochers de notre Corniche vendéenne, en forme de sillon, de fougère, d'arête ou de rempart rocheux…</a:t>
            </a:r>
          </a:p>
        </p:txBody>
      </p:sp>
      <p:pic>
        <p:nvPicPr>
          <p:cNvPr id="11" name="Image1">
            <a:extLst>
              <a:ext uri="{FF2B5EF4-FFF2-40B4-BE49-F238E27FC236}">
                <a16:creationId xmlns:a16="http://schemas.microsoft.com/office/drawing/2014/main" id="{92824251-78E5-4BF1-9249-9A6B95F7F9F9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15776" y="3474000"/>
            <a:ext cx="4566128" cy="2069204"/>
          </a:xfrm>
          <a:prstGeom prst="rect">
            <a:avLst/>
          </a:prstGeom>
        </p:spPr>
      </p:pic>
      <p:pic>
        <p:nvPicPr>
          <p:cNvPr id="15" name="Image2">
            <a:extLst>
              <a:ext uri="{FF2B5EF4-FFF2-40B4-BE49-F238E27FC236}">
                <a16:creationId xmlns:a16="http://schemas.microsoft.com/office/drawing/2014/main" id="{454025B6-F6F6-49B2-BB77-0CD47346A5ED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896296" y="4009708"/>
            <a:ext cx="5040560" cy="25975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7192CA-4A48-4F67-9C19-18F1D792E79C}"/>
              </a:ext>
            </a:extLst>
          </p:cNvPr>
          <p:cNvSpPr txBox="1"/>
          <p:nvPr/>
        </p:nvSpPr>
        <p:spPr>
          <a:xfrm>
            <a:off x="215776" y="5587483"/>
            <a:ext cx="46805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1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DB751C-DF82-4198-BAA7-A33D40060B8A}"/>
              </a:ext>
            </a:extLst>
          </p:cNvPr>
          <p:cNvSpPr txBox="1"/>
          <p:nvPr/>
        </p:nvSpPr>
        <p:spPr>
          <a:xfrm>
            <a:off x="215776" y="5543204"/>
            <a:ext cx="456612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6600"/>
                </a:solidFill>
              </a:rPr>
              <a:t>Paréidolie : </a:t>
            </a:r>
          </a:p>
          <a:p>
            <a:r>
              <a:rPr lang="fr-FR" dirty="0"/>
              <a:t>phénomène psychologique consistant, par exemple, à identifier une forme dans un paysage…</a:t>
            </a:r>
          </a:p>
        </p:txBody>
      </p:sp>
    </p:spTree>
    <p:extLst>
      <p:ext uri="{BB962C8B-B14F-4D97-AF65-F5344CB8AC3E}">
        <p14:creationId xmlns:p14="http://schemas.microsoft.com/office/powerpoint/2010/main" val="30737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321383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2915" y="104859"/>
            <a:ext cx="64785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Votre opinion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384127" y="1133500"/>
            <a:ext cx="65527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1. Riez : </a:t>
            </a:r>
            <a:r>
              <a:rPr lang="fr-FR" dirty="0" err="1"/>
              <a:t>Reii</a:t>
            </a:r>
            <a:r>
              <a:rPr lang="fr-FR" dirty="0"/>
              <a:t>, peuplade gauloise autour de Riez (prononcer </a:t>
            </a:r>
            <a:r>
              <a:rPr lang="fr-FR" dirty="0" err="1"/>
              <a:t>Rièss</a:t>
            </a:r>
            <a:r>
              <a:rPr lang="fr-FR" dirty="0"/>
              <a:t> </a:t>
            </a:r>
            <a:r>
              <a:rPr lang="fr-FR" b="0" i="0" dirty="0">
                <a:solidFill>
                  <a:srgbClr val="202122"/>
                </a:solidFill>
                <a:effectLst/>
                <a:latin typeface="Segoe UI" panose="020B0502040204020203" pitchFamily="34" charset="0"/>
              </a:rPr>
              <a:t>[</a:t>
            </a:r>
            <a:r>
              <a:rPr lang="fr-FR" b="0" i="0" u="none" strike="noStrike" dirty="0" err="1">
                <a:effectLst/>
                <a:latin typeface="Segoe UI" panose="020B0502040204020203" pitchFamily="34" charset="0"/>
                <a:hlinkClick r:id="rId3" tooltip="API ʁ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ʁ</a:t>
            </a:r>
            <a:r>
              <a:rPr lang="fr-FR" b="0" i="0" u="none" strike="noStrike" dirty="0" err="1">
                <a:effectLst/>
                <a:latin typeface="Segoe UI" panose="020B0502040204020203" pitchFamily="34" charset="0"/>
                <a:hlinkClick r:id="rId4" tooltip="API 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fr-FR" b="0" i="0" u="none" strike="noStrike" dirty="0" err="1">
                <a:effectLst/>
                <a:latin typeface="Segoe UI" panose="020B0502040204020203" pitchFamily="34" charset="0"/>
                <a:hlinkClick r:id="rId5" tooltip="API ˈ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ˈ</a:t>
            </a:r>
            <a:r>
              <a:rPr lang="fr-FR" b="0" i="0" u="none" strike="noStrike" dirty="0" err="1">
                <a:effectLst/>
                <a:latin typeface="Segoe UI" panose="020B0502040204020203" pitchFamily="34" charset="0"/>
                <a:hlinkClick r:id="rId6" tooltip="API j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</a:t>
            </a:r>
            <a:r>
              <a:rPr lang="fr-FR" b="0" i="0" u="none" strike="noStrike" dirty="0" err="1">
                <a:effectLst/>
                <a:latin typeface="Segoe UI" panose="020B0502040204020203" pitchFamily="34" charset="0"/>
                <a:hlinkClick r:id="rId7" tooltip="API ɛ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ɛ</a:t>
            </a:r>
            <a:r>
              <a:rPr lang="fr-FR" b="0" i="0" u="none" strike="noStrike" dirty="0" err="1">
                <a:effectLst/>
                <a:latin typeface="Segoe UI" panose="020B0502040204020203" pitchFamily="34" charset="0"/>
                <a:hlinkClick r:id="rId8" tooltip="API 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lang="fr-FR" b="0" i="0" dirty="0">
                <a:solidFill>
                  <a:srgbClr val="202122"/>
                </a:solidFill>
                <a:effectLst/>
                <a:latin typeface="Segoe UI" panose="020B0502040204020203" pitchFamily="34" charset="0"/>
              </a:rPr>
              <a:t>]</a:t>
            </a:r>
            <a:r>
              <a:rPr lang="fr-FR" dirty="0"/>
              <a:t>), cité des </a:t>
            </a:r>
            <a:r>
              <a:rPr lang="fr-FR" dirty="0" err="1"/>
              <a:t>Reii</a:t>
            </a:r>
            <a:r>
              <a:rPr lang="fr-FR" dirty="0"/>
              <a:t> (Alpes de Haute Provence)</a:t>
            </a:r>
          </a:p>
          <a:p>
            <a:endParaRPr lang="fr-FR" dirty="0"/>
          </a:p>
          <a:p>
            <a:r>
              <a:rPr lang="fr-FR" dirty="0"/>
              <a:t>2. Riez, du mot celte Rue : rouge</a:t>
            </a:r>
          </a:p>
          <a:p>
            <a:endParaRPr lang="fr-FR" dirty="0"/>
          </a:p>
          <a:p>
            <a:r>
              <a:rPr lang="fr-FR" dirty="0"/>
              <a:t>3. Riez, de Ru → Rieu → Rié, le pays des ruisseaux</a:t>
            </a:r>
          </a:p>
          <a:p>
            <a:endParaRPr lang="fr-FR" dirty="0"/>
          </a:p>
          <a:p>
            <a:r>
              <a:rPr lang="fr-FR" dirty="0"/>
              <a:t>4. Riez, de Ries, en vieux français un buisson, une terre en friche.</a:t>
            </a:r>
          </a:p>
          <a:p>
            <a:pPr marL="342900" indent="-342900">
              <a:buAutoNum type="arabicPeriod" startAt="4"/>
            </a:pPr>
            <a:endParaRPr lang="fr-FR" dirty="0"/>
          </a:p>
          <a:p>
            <a:r>
              <a:rPr lang="fr-FR" dirty="0"/>
              <a:t>5. Riez, de </a:t>
            </a:r>
            <a:r>
              <a:rPr lang="fr-FR" dirty="0" err="1"/>
              <a:t>Raït</a:t>
            </a:r>
            <a:r>
              <a:rPr lang="fr-FR" dirty="0"/>
              <a:t>’, </a:t>
            </a:r>
            <a:r>
              <a:rPr lang="fr-FR" dirty="0">
                <a:latin typeface="+mn-lt"/>
              </a:rPr>
              <a:t>bras de mer près du Grand Bec autrefois</a:t>
            </a:r>
          </a:p>
          <a:p>
            <a:endParaRPr lang="fr-FR" dirty="0">
              <a:latin typeface="+mn-lt"/>
            </a:endParaRPr>
          </a:p>
          <a:p>
            <a:r>
              <a:rPr lang="fr-FR" dirty="0">
                <a:latin typeface="+mn-lt"/>
              </a:rPr>
              <a:t>6. Riez, de </a:t>
            </a:r>
            <a:r>
              <a:rPr lang="fr-FR" dirty="0" err="1"/>
              <a:t>Raith</a:t>
            </a:r>
            <a:r>
              <a:rPr lang="fr-FR" dirty="0"/>
              <a:t> (fougère) et </a:t>
            </a:r>
            <a:r>
              <a:rPr lang="fr-FR" dirty="0" err="1"/>
              <a:t>Raíth</a:t>
            </a:r>
            <a:r>
              <a:rPr lang="fr-FR" dirty="0"/>
              <a:t> : saillies rocheuses (île de </a:t>
            </a:r>
            <a:r>
              <a:rPr lang="fr-FR" dirty="0" err="1"/>
              <a:t>Rét</a:t>
            </a:r>
            <a:r>
              <a:rPr lang="fr-FR" dirty="0"/>
              <a:t>’)</a:t>
            </a:r>
          </a:p>
          <a:p>
            <a:endParaRPr lang="fr-FR" dirty="0"/>
          </a:p>
          <a:p>
            <a:r>
              <a:rPr lang="fr-FR" dirty="0"/>
              <a:t>7. Riez, de </a:t>
            </a:r>
            <a:r>
              <a:rPr lang="fr-FR" dirty="0" err="1"/>
              <a:t>Raïze</a:t>
            </a:r>
            <a:r>
              <a:rPr lang="fr-FR" dirty="0"/>
              <a:t>, le sillon en poitevin (Préfailles)</a:t>
            </a:r>
          </a:p>
          <a:p>
            <a:endParaRPr lang="fr-FR" dirty="0"/>
          </a:p>
          <a:p>
            <a:r>
              <a:rPr lang="fr-FR" dirty="0"/>
              <a:t>8. Rié, entre Ré (</a:t>
            </a:r>
            <a:r>
              <a:rPr lang="fr-FR" dirty="0" err="1"/>
              <a:t>Rét</a:t>
            </a:r>
            <a:r>
              <a:rPr lang="fr-FR" dirty="0"/>
              <a:t>’) et Retz, la proximité géographique est aussi phonétique et paysagère. </a:t>
            </a:r>
          </a:p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DDA44C-D1E0-305A-6134-F0384BAFA259}"/>
              </a:ext>
            </a:extLst>
          </p:cNvPr>
          <p:cNvSpPr txBox="1"/>
          <p:nvPr/>
        </p:nvSpPr>
        <p:spPr>
          <a:xfrm>
            <a:off x="720409" y="574904"/>
            <a:ext cx="2059274" cy="1205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dirty="0"/>
              <a:t>1. L’étymologie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dirty="0"/>
              <a:t>2. Riez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b="1" dirty="0">
                <a:solidFill>
                  <a:srgbClr val="006600"/>
                </a:solidFill>
              </a:rPr>
              <a:t>3. Conclusion(s)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B7C601-B7C3-7F16-3258-DC00746B5188}"/>
              </a:ext>
            </a:extLst>
          </p:cNvPr>
          <p:cNvSpPr txBox="1"/>
          <p:nvPr/>
        </p:nvSpPr>
        <p:spPr>
          <a:xfrm>
            <a:off x="720409" y="1978006"/>
            <a:ext cx="2104212" cy="480131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Le toponymiste </a:t>
            </a:r>
          </a:p>
          <a:p>
            <a:pPr algn="ctr"/>
            <a:r>
              <a:rPr lang="fr-FR" b="1" dirty="0"/>
              <a:t>est un </a:t>
            </a:r>
          </a:p>
          <a:p>
            <a:pPr algn="ctr"/>
            <a:r>
              <a:rPr lang="fr-FR" b="1" dirty="0"/>
              <a:t>juge d'instruction qui instruit </a:t>
            </a:r>
          </a:p>
          <a:p>
            <a:pPr algn="ctr"/>
            <a:r>
              <a:rPr lang="fr-FR" b="1" dirty="0"/>
              <a:t>à charge et </a:t>
            </a:r>
          </a:p>
          <a:p>
            <a:pPr algn="ctr"/>
            <a:r>
              <a:rPr lang="fr-FR" b="1" dirty="0"/>
              <a:t>à décharge chacune des hypothèses, </a:t>
            </a:r>
          </a:p>
          <a:p>
            <a:pPr algn="ctr"/>
            <a:r>
              <a:rPr lang="fr-FR" b="1" dirty="0"/>
              <a:t>en observe les convergences, </a:t>
            </a:r>
          </a:p>
          <a:p>
            <a:pPr algn="ctr"/>
            <a:r>
              <a:rPr lang="fr-FR" b="1" dirty="0"/>
              <a:t>et laisse finalement </a:t>
            </a:r>
          </a:p>
          <a:p>
            <a:pPr algn="ctr"/>
            <a:r>
              <a:rPr lang="fr-FR" b="1" dirty="0"/>
              <a:t>le lecteur, </a:t>
            </a:r>
          </a:p>
          <a:p>
            <a:pPr algn="ctr"/>
            <a:r>
              <a:rPr lang="fr-FR" b="1" dirty="0"/>
              <a:t>juré ultime, </a:t>
            </a:r>
          </a:p>
          <a:p>
            <a:pPr algn="ctr"/>
            <a:r>
              <a:rPr lang="fr-FR" b="1" dirty="0"/>
              <a:t>à son </a:t>
            </a:r>
          </a:p>
          <a:p>
            <a:pPr algn="ctr"/>
            <a:r>
              <a:rPr lang="fr-FR" b="1" dirty="0"/>
              <a:t>intime conviction.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5CFA85-26A3-D171-A1A3-8F2994B453A7}"/>
              </a:ext>
            </a:extLst>
          </p:cNvPr>
          <p:cNvSpPr txBox="1"/>
          <p:nvPr/>
        </p:nvSpPr>
        <p:spPr>
          <a:xfrm>
            <a:off x="2824621" y="1133500"/>
            <a:ext cx="503238" cy="5355312"/>
          </a:xfrm>
          <a:prstGeom prst="rect">
            <a:avLst/>
          </a:pr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/>
            <a:r>
              <a:rPr lang="fr-FR" b="1" dirty="0">
                <a:solidFill>
                  <a:srgbClr val="006600"/>
                </a:solidFill>
              </a:rPr>
              <a:t>0</a:t>
            </a: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r>
              <a:rPr lang="fr-FR" b="1" dirty="0">
                <a:solidFill>
                  <a:srgbClr val="006600"/>
                </a:solidFill>
              </a:rPr>
              <a:t>2</a:t>
            </a: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r>
              <a:rPr lang="fr-FR" b="1" dirty="0">
                <a:solidFill>
                  <a:srgbClr val="006600"/>
                </a:solidFill>
              </a:rPr>
              <a:t>8</a:t>
            </a: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r>
              <a:rPr lang="fr-FR" b="1" dirty="0">
                <a:solidFill>
                  <a:srgbClr val="006600"/>
                </a:solidFill>
              </a:rPr>
              <a:t>1</a:t>
            </a: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r>
              <a:rPr lang="fr-FR" b="1" dirty="0">
                <a:solidFill>
                  <a:srgbClr val="006600"/>
                </a:solidFill>
              </a:rPr>
              <a:t>7</a:t>
            </a: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r>
              <a:rPr lang="fr-FR" b="1" dirty="0">
                <a:solidFill>
                  <a:srgbClr val="006600"/>
                </a:solidFill>
              </a:rPr>
              <a:t>0</a:t>
            </a: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r>
              <a:rPr lang="fr-FR" b="1" dirty="0">
                <a:solidFill>
                  <a:srgbClr val="006600"/>
                </a:solidFill>
              </a:rPr>
              <a:t>1</a:t>
            </a:r>
          </a:p>
          <a:p>
            <a:pPr algn="r"/>
            <a:endParaRPr lang="fr-FR" b="1" dirty="0">
              <a:solidFill>
                <a:srgbClr val="006600"/>
              </a:solidFill>
            </a:endParaRPr>
          </a:p>
          <a:p>
            <a:pPr algn="r"/>
            <a:r>
              <a:rPr lang="fr-FR" b="1" dirty="0">
                <a:solidFill>
                  <a:srgbClr val="0066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268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D’un côté, de l’autre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972559" y="1133500"/>
            <a:ext cx="596429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La Pelle à Porteau, Sion, Riez ?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Étymologies </a:t>
            </a:r>
          </a:p>
          <a:p>
            <a:endParaRPr lang="fr-FR" dirty="0"/>
          </a:p>
          <a:p>
            <a:r>
              <a:rPr lang="fr-FR" dirty="0"/>
              <a:t>« </a:t>
            </a:r>
            <a:r>
              <a:rPr lang="fr-FR" b="1" i="1" dirty="0">
                <a:solidFill>
                  <a:srgbClr val="0000FF"/>
                </a:solidFill>
              </a:rPr>
              <a:t>rivales</a:t>
            </a:r>
            <a:r>
              <a:rPr lang="fr-FR" dirty="0"/>
              <a:t> » comme les </a:t>
            </a:r>
            <a:r>
              <a:rPr lang="fr-FR" b="1" i="1" dirty="0">
                <a:solidFill>
                  <a:srgbClr val="0000FF"/>
                </a:solidFill>
              </a:rPr>
              <a:t>rives</a:t>
            </a:r>
            <a:r>
              <a:rPr lang="fr-FR" dirty="0"/>
              <a:t> d'une même </a:t>
            </a:r>
            <a:r>
              <a:rPr lang="fr-FR" b="1" i="1" dirty="0">
                <a:solidFill>
                  <a:srgbClr val="0000FF"/>
                </a:solidFill>
              </a:rPr>
              <a:t>rivière</a:t>
            </a:r>
            <a:r>
              <a:rPr lang="fr-FR" dirty="0"/>
              <a:t>, </a:t>
            </a:r>
          </a:p>
          <a:p>
            <a:endParaRPr lang="fr-FR" dirty="0"/>
          </a:p>
          <a:p>
            <a:r>
              <a:rPr lang="fr-FR" dirty="0"/>
              <a:t>et « </a:t>
            </a:r>
            <a:r>
              <a:rPr lang="fr-FR" i="1" dirty="0"/>
              <a:t>concurrentes</a:t>
            </a:r>
            <a:r>
              <a:rPr lang="fr-FR" dirty="0"/>
              <a:t> », qui </a:t>
            </a:r>
            <a:r>
              <a:rPr lang="fr-FR" i="1" dirty="0"/>
              <a:t>courent ensemble</a:t>
            </a:r>
            <a:r>
              <a:rPr lang="fr-FR" dirty="0"/>
              <a:t> vers une vérité première souvent inaccessible. </a:t>
            </a:r>
          </a:p>
          <a:p>
            <a:endParaRPr lang="fr-FR" dirty="0"/>
          </a:p>
          <a:p>
            <a:r>
              <a:rPr lang="fr-FR" dirty="0"/>
              <a:t>Recherche infinie entre l'anecdote populaire et l'affirmation savante, </a:t>
            </a:r>
          </a:p>
          <a:p>
            <a:endParaRPr lang="fr-FR" dirty="0"/>
          </a:p>
          <a:p>
            <a:r>
              <a:rPr lang="fr-FR" dirty="0"/>
              <a:t>dialogue incertain entre la phonétique et l'histoire, </a:t>
            </a:r>
          </a:p>
          <a:p>
            <a:endParaRPr lang="fr-FR" dirty="0"/>
          </a:p>
          <a:p>
            <a:r>
              <a:rPr lang="fr-FR" dirty="0"/>
              <a:t>quête improbable du document primitif...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DDA44C-D1E0-305A-6134-F0384BAFA259}"/>
              </a:ext>
            </a:extLst>
          </p:cNvPr>
          <p:cNvSpPr txBox="1"/>
          <p:nvPr/>
        </p:nvSpPr>
        <p:spPr>
          <a:xfrm>
            <a:off x="720408" y="574904"/>
            <a:ext cx="2375217" cy="1205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dirty="0"/>
              <a:t>1. L’étymologie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dirty="0"/>
              <a:t>2. Riez</a:t>
            </a: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fr-FR" altLang="fr-FR" sz="1800" b="1" dirty="0">
                <a:solidFill>
                  <a:srgbClr val="006600"/>
                </a:solidFill>
              </a:rPr>
              <a:t>3. Conclusion(s)</a:t>
            </a:r>
          </a:p>
        </p:txBody>
      </p:sp>
    </p:spTree>
    <p:extLst>
      <p:ext uri="{BB962C8B-B14F-4D97-AF65-F5344CB8AC3E}">
        <p14:creationId xmlns:p14="http://schemas.microsoft.com/office/powerpoint/2010/main" val="271056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D’un côté, de l’autre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240089" y="1133500"/>
            <a:ext cx="6696768" cy="300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r>
              <a:rPr lang="fr-FR" altLang="fr-FR" sz="3600" b="1" dirty="0">
                <a:solidFill>
                  <a:srgbClr val="006600"/>
                </a:solidFill>
              </a:rPr>
              <a:t>Entre les étymologies rivales </a:t>
            </a: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sz="3600" b="1" dirty="0">
              <a:solidFill>
                <a:srgbClr val="006600"/>
              </a:solidFill>
            </a:endParaRP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3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D’un côté, de l’autre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240089" y="1133500"/>
            <a:ext cx="6696768" cy="439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r>
              <a:rPr lang="fr-FR" altLang="fr-FR" sz="3600" b="1" dirty="0">
                <a:solidFill>
                  <a:srgbClr val="006600"/>
                </a:solidFill>
              </a:rPr>
              <a:t>Entre les étymologies rivales </a:t>
            </a: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sz="3600" b="1" dirty="0">
              <a:solidFill>
                <a:srgbClr val="006600"/>
              </a:solidFill>
            </a:endParaRP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r>
              <a:rPr lang="fr-FR" altLang="fr-FR" sz="3600" b="1" dirty="0">
                <a:solidFill>
                  <a:srgbClr val="006600"/>
                </a:solidFill>
              </a:rPr>
              <a:t>coule le flot calme </a:t>
            </a: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sz="3600" dirty="0">
              <a:solidFill>
                <a:srgbClr val="006600"/>
              </a:solidFill>
            </a:endParaRP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09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7A40D2-157A-4652-A228-8564EBAA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23850"/>
            <a:ext cx="64785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fr-FR" altLang="fr-FR" sz="4800" dirty="0"/>
              <a:t>D’un côté, de l’autre</a:t>
            </a: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240089" y="1133500"/>
            <a:ext cx="669676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r>
              <a:rPr lang="fr-FR" altLang="fr-FR" sz="3600" b="1" dirty="0">
                <a:solidFill>
                  <a:srgbClr val="006600"/>
                </a:solidFill>
              </a:rPr>
              <a:t>Entre les étymologies rivales </a:t>
            </a: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sz="3600" b="1" dirty="0">
              <a:solidFill>
                <a:srgbClr val="006600"/>
              </a:solidFill>
            </a:endParaRP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r>
              <a:rPr lang="fr-FR" altLang="fr-FR" sz="3600" b="1" dirty="0">
                <a:solidFill>
                  <a:srgbClr val="006600"/>
                </a:solidFill>
              </a:rPr>
              <a:t>coule le flot calme </a:t>
            </a: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sz="3600" b="1" dirty="0">
              <a:solidFill>
                <a:srgbClr val="006600"/>
              </a:solidFill>
            </a:endParaRP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r>
              <a:rPr lang="fr-FR" altLang="fr-FR" sz="3600" b="1" dirty="0">
                <a:solidFill>
                  <a:srgbClr val="006600"/>
                </a:solidFill>
              </a:rPr>
              <a:t>de la poésie.</a:t>
            </a: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0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CF0AB7-73A9-4ECA-8B46-3646CC0BDD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395288"/>
            <a:ext cx="2736850" cy="3097212"/>
          </a:xfrm>
        </p:spPr>
        <p:txBody>
          <a:bodyPr rtlCol="0">
            <a:normAutofit/>
          </a:bodyPr>
          <a:lstStyle/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503972" eaLnBrk="1" fontAlgn="auto" hangingPunct="1">
              <a:spcBef>
                <a:spcPts val="1102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fr-FR" altLang="fr-FR" sz="1984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517" name="Rectangle 1">
            <a:extLst>
              <a:ext uri="{FF2B5EF4-FFF2-40B4-BE49-F238E27FC236}">
                <a16:creationId xmlns:a16="http://schemas.microsoft.com/office/drawing/2014/main" id="{3C88178C-1474-4876-B259-C8256A61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56" y="6607244"/>
            <a:ext cx="9070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7760"/>
          <a:lstStyle>
            <a:lvl1pPr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9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817563" indent="-3143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7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258888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5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763713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266950" indent="-250825" defTabSz="503238">
              <a:spcBef>
                <a:spcPts val="11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7241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31813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6385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4095750" indent="-250825" defTabSz="503238" eaLnBrk="0" fontAlgn="base" hangingPunct="0"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 sz="13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5400" dirty="0">
                <a:solidFill>
                  <a:srgbClr val="C00000"/>
                </a:solidFill>
              </a:rPr>
              <a:t>Les étymologies rivales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2CCFBA-D98E-4ECC-A041-82D91F61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6FD0C44-AC5E-4C96-A179-7E0A7A09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C39277-C7B5-41E7-A2A5-798D2F94CDC1}"/>
              </a:ext>
            </a:extLst>
          </p:cNvPr>
          <p:cNvSpPr txBox="1"/>
          <p:nvPr/>
        </p:nvSpPr>
        <p:spPr>
          <a:xfrm>
            <a:off x="3240088" y="1018084"/>
            <a:ext cx="669676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BF46F-F962-43A4-A60A-F5DCFBE54917}"/>
              </a:ext>
            </a:extLst>
          </p:cNvPr>
          <p:cNvSpPr txBox="1"/>
          <p:nvPr/>
        </p:nvSpPr>
        <p:spPr>
          <a:xfrm>
            <a:off x="3240089" y="1133500"/>
            <a:ext cx="6696768" cy="370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r>
              <a:rPr lang="fr-FR" altLang="fr-FR" sz="3600" b="1" dirty="0">
                <a:solidFill>
                  <a:srgbClr val="006600"/>
                </a:solidFill>
              </a:rPr>
              <a:t>Merci</a:t>
            </a: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sz="3600" b="1" dirty="0">
              <a:solidFill>
                <a:srgbClr val="006600"/>
              </a:solidFill>
            </a:endParaRP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r>
              <a:rPr lang="fr-FR" altLang="fr-FR" sz="3600" b="1" dirty="0">
                <a:solidFill>
                  <a:srgbClr val="006600"/>
                </a:solidFill>
              </a:rPr>
              <a:t>de votre attention</a:t>
            </a:r>
          </a:p>
          <a:p>
            <a:pPr marL="0" indent="0" algn="ctr" defTabSz="503972" eaLnBrk="1" fontAlgn="auto" hangingPunct="1">
              <a:spcBef>
                <a:spcPts val="1102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  <a:defRPr/>
            </a:pPr>
            <a:endParaRPr lang="fr-FR" altLang="fr-FR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22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2735</TotalTime>
  <Words>2049</Words>
  <Application>Microsoft Office PowerPoint</Application>
  <PresentationFormat>Personnalisé</PresentationFormat>
  <Paragraphs>368</Paragraphs>
  <Slides>38</Slides>
  <Notes>38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7" baseType="lpstr">
      <vt:lpstr>Arial</vt:lpstr>
      <vt:lpstr>Calibri</vt:lpstr>
      <vt:lpstr>Century Gothic</vt:lpstr>
      <vt:lpstr>Garamond</vt:lpstr>
      <vt:lpstr>Helvetica</vt:lpstr>
      <vt:lpstr>Segoe UI</vt:lpstr>
      <vt:lpstr>Times New Roman</vt:lpstr>
      <vt:lpstr>Wingdings 3</vt:lpstr>
      <vt:lpstr>Brin</vt:lpstr>
      <vt:lpstr>Présentation PowerPoint</vt:lpstr>
      <vt:lpstr>Les étymologies rivales</vt:lpstr>
      <vt:lpstr>Les étymologies rivales</vt:lpstr>
      <vt:lpstr>Les étymologies rivales</vt:lpstr>
      <vt:lpstr>Les étymologies rivales</vt:lpstr>
      <vt:lpstr>Les étymologies rivales</vt:lpstr>
      <vt:lpstr>Les étymologies rivales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noms de lieux</dc:title>
  <dc:subject/>
  <dc:creator>Bernard TAILLÉ</dc:creator>
  <cp:keywords/>
  <dc:description/>
  <cp:lastModifiedBy>Bernard TAILLÉ</cp:lastModifiedBy>
  <cp:revision>74</cp:revision>
  <cp:lastPrinted>2023-09-26T11:46:09Z</cp:lastPrinted>
  <dcterms:created xsi:type="dcterms:W3CDTF">2015-01-13T11:55:15Z</dcterms:created>
  <dcterms:modified xsi:type="dcterms:W3CDTF">2023-09-26T13:55:19Z</dcterms:modified>
</cp:coreProperties>
</file>