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67" r:id="rId1"/>
  </p:sldMasterIdLst>
  <p:notesMasterIdLst>
    <p:notesMasterId r:id="rId7"/>
  </p:notesMasterIdLst>
  <p:handoutMasterIdLst>
    <p:handoutMasterId r:id="rId8"/>
  </p:handoutMasterIdLst>
  <p:sldIdLst>
    <p:sldId id="592" r:id="rId2"/>
    <p:sldId id="593" r:id="rId3"/>
    <p:sldId id="594" r:id="rId4"/>
    <p:sldId id="595" r:id="rId5"/>
    <p:sldId id="596" r:id="rId6"/>
  </p:sldIdLst>
  <p:sldSz cx="12192000" cy="6858000"/>
  <p:notesSz cx="7102475" cy="10234613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Garamond" panose="02020404030301010803" pitchFamily="18" charset="0"/>
      <p:regular r:id="rId13"/>
      <p:bold r:id="rId14"/>
      <p:italic r:id="rId15"/>
    </p:embeddedFont>
    <p:embeddedFont>
      <p:font typeface="Trebuchet MS" panose="020B0603020202020204" pitchFamily="34" charset="0"/>
      <p:regular r:id="rId16"/>
      <p:bold r:id="rId17"/>
      <p:italic r:id="rId18"/>
      <p:boldItalic r:id="rId19"/>
    </p:embeddedFont>
    <p:embeddedFont>
      <p:font typeface="Wingdings 3" panose="05040102010807070707" pitchFamily="18" charset="2"/>
      <p:regular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FF"/>
    <a:srgbClr val="993300"/>
    <a:srgbClr val="009900"/>
    <a:srgbClr val="6600FF"/>
    <a:srgbClr val="9900FF"/>
    <a:srgbClr val="000000"/>
    <a:srgbClr val="4D4D4D"/>
    <a:srgbClr val="FFCC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5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7" y="12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3151" y="12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/>
          <a:lstStyle>
            <a:lvl1pPr algn="r">
              <a:defRPr sz="1400"/>
            </a:lvl1pPr>
          </a:lstStyle>
          <a:p>
            <a:fld id="{42FF1412-3972-4DD2-B78F-E156C37E6BA4}" type="datetimeFigureOut">
              <a:rPr lang="fr-FR" smtClean="0"/>
              <a:t>28/10/2022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7" y="9721703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 anchor="b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3151" y="9721703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 anchor="b"/>
          <a:lstStyle>
            <a:lvl1pPr algn="r">
              <a:defRPr sz="1400"/>
            </a:lvl1pPr>
          </a:lstStyle>
          <a:p>
            <a:fld id="{3E73858B-CBDB-4ACF-AEA8-00304775FC0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4558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0" y="12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430" y="12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/>
          <a:lstStyle>
            <a:lvl1pPr algn="r">
              <a:defRPr sz="1400"/>
            </a:lvl1pPr>
          </a:lstStyle>
          <a:p>
            <a:fld id="{3EF9C73B-4718-469E-8EBC-3ADFC12818D9}" type="datetimeFigureOut">
              <a:rPr lang="fr-FR" smtClean="0"/>
              <a:t>28/10/2022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90538" y="1281113"/>
            <a:ext cx="6130925" cy="34496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1968" tIns="50987" rIns="101968" bIns="50987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11043" y="4926023"/>
            <a:ext cx="5681979" cy="4029075"/>
          </a:xfrm>
          <a:prstGeom prst="rect">
            <a:avLst/>
          </a:prstGeom>
        </p:spPr>
        <p:txBody>
          <a:bodyPr vert="horz" lIns="101968" tIns="50987" rIns="101968" bIns="50987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0" y="9721858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 anchor="b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430" y="9721858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 anchor="b"/>
          <a:lstStyle>
            <a:lvl1pPr algn="r">
              <a:defRPr sz="1400"/>
            </a:lvl1pPr>
          </a:lstStyle>
          <a:p>
            <a:fld id="{D6551218-7B4B-476B-892B-593B46BD9FD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631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173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385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599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59826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5444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04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79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00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10/28/2022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44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2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96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9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9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10/28/2022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5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57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364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12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05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28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43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81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476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JP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F1D5889-0E4A-4747-8DB2-428BE57D3C54}"/>
              </a:ext>
            </a:extLst>
          </p:cNvPr>
          <p:cNvSpPr txBox="1"/>
          <p:nvPr/>
        </p:nvSpPr>
        <p:spPr>
          <a:xfrm>
            <a:off x="838200" y="0"/>
            <a:ext cx="397192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MÉSANGE BLEUE</a:t>
            </a:r>
          </a:p>
          <a:p>
            <a:pPr algn="ctr"/>
            <a:r>
              <a:rPr lang="fr-FR" sz="2000" b="1" i="1" dirty="0">
                <a:solidFill>
                  <a:srgbClr val="0000FF"/>
                </a:solidFill>
                <a:latin typeface="Garamond" panose="02020404030301010803" pitchFamily="18" charset="0"/>
              </a:rPr>
              <a:t>‘</a:t>
            </a:r>
            <a:r>
              <a:rPr lang="fr-FR" sz="2000" b="1" i="1" dirty="0" err="1">
                <a:solidFill>
                  <a:srgbClr val="0000FF"/>
                </a:solidFill>
                <a:latin typeface="Garamond" panose="02020404030301010803" pitchFamily="18" charset="0"/>
              </a:rPr>
              <a:t>Binetu</a:t>
            </a:r>
            <a:r>
              <a:rPr lang="fr-FR" sz="2000" b="1" i="1" dirty="0">
                <a:solidFill>
                  <a:srgbClr val="0000FF"/>
                </a:solidFill>
                <a:latin typeface="Garamond" panose="02020404030301010803" pitchFamily="18" charset="0"/>
              </a:rPr>
              <a:t>, </a:t>
            </a:r>
            <a:r>
              <a:rPr lang="fr-FR" sz="2000" b="1" i="1" dirty="0" err="1">
                <a:solidFill>
                  <a:srgbClr val="0000FF"/>
                </a:solidFill>
                <a:latin typeface="Garamond" panose="02020404030301010803" pitchFamily="18" charset="0"/>
              </a:rPr>
              <a:t>Vrdoe</a:t>
            </a:r>
            <a:r>
              <a:rPr lang="fr-FR" sz="2000" b="1" i="1" dirty="0">
                <a:solidFill>
                  <a:srgbClr val="0000FF"/>
                </a:solidFill>
                <a:latin typeface="Garamond" panose="02020404030301010803" pitchFamily="18" charset="0"/>
              </a:rPr>
              <a:t>’</a:t>
            </a:r>
          </a:p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Cendrille bleue, tête bleue, </a:t>
            </a:r>
            <a:r>
              <a:rPr lang="fr-FR" sz="2000" b="1" dirty="0" err="1">
                <a:solidFill>
                  <a:srgbClr val="0000FF"/>
                </a:solidFill>
                <a:latin typeface="Garamond" panose="02020404030301010803" pitchFamily="18" charset="0"/>
              </a:rPr>
              <a:t>Bleusotte</a:t>
            </a:r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, Chapelet per, </a:t>
            </a:r>
          </a:p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Dieu, Fils de Dieu, </a:t>
            </a:r>
          </a:p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Religieuse annonciade, Dame, Meunière, </a:t>
            </a:r>
            <a:r>
              <a:rPr lang="fr-FR" sz="2000" b="1" dirty="0" err="1">
                <a:solidFill>
                  <a:srgbClr val="0000FF"/>
                </a:solidFill>
                <a:latin typeface="Garamond" panose="02020404030301010803" pitchFamily="18" charset="0"/>
              </a:rPr>
              <a:t>Mognière</a:t>
            </a:r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, </a:t>
            </a:r>
            <a:r>
              <a:rPr lang="fr-FR" sz="2000" b="1" dirty="0" err="1">
                <a:solidFill>
                  <a:srgbClr val="0000FF"/>
                </a:solidFill>
                <a:latin typeface="Garamond" panose="02020404030301010803" pitchFamily="18" charset="0"/>
              </a:rPr>
              <a:t>Mouni</a:t>
            </a:r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, </a:t>
            </a:r>
            <a:r>
              <a:rPr lang="fr-FR" sz="2000" b="1" dirty="0" err="1">
                <a:solidFill>
                  <a:srgbClr val="0000FF"/>
                </a:solidFill>
                <a:latin typeface="Garamond" panose="02020404030301010803" pitchFamily="18" charset="0"/>
              </a:rPr>
              <a:t>Penduik</a:t>
            </a:r>
            <a:r>
              <a:rPr lang="fr-FR" sz="2000" b="1" baseline="30000" dirty="0">
                <a:solidFill>
                  <a:srgbClr val="0000FF"/>
                </a:solidFill>
                <a:latin typeface="Garamond" panose="02020404030301010803" pitchFamily="18" charset="0"/>
              </a:rPr>
              <a:t> breton</a:t>
            </a:r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, Petit forgeron </a:t>
            </a:r>
            <a:r>
              <a:rPr lang="fr-FR" sz="2000" b="1" baseline="30000" dirty="0">
                <a:solidFill>
                  <a:srgbClr val="0000FF"/>
                </a:solidFill>
                <a:latin typeface="Garamond" panose="02020404030301010803" pitchFamily="18" charset="0"/>
              </a:rPr>
              <a:t>espagnol</a:t>
            </a:r>
          </a:p>
          <a:p>
            <a:pPr algn="ctr"/>
            <a:r>
              <a:rPr lang="fr-FR" sz="2000" b="1" dirty="0" err="1">
                <a:solidFill>
                  <a:srgbClr val="993300"/>
                </a:solidFill>
                <a:latin typeface="Garamond" panose="02020404030301010803" pitchFamily="18" charset="0"/>
              </a:rPr>
              <a:t>Blaumeise</a:t>
            </a:r>
            <a:endParaRPr lang="fr-FR" sz="2000" b="1" dirty="0">
              <a:solidFill>
                <a:srgbClr val="993300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b="1" dirty="0" err="1">
                <a:solidFill>
                  <a:srgbClr val="9900FF"/>
                </a:solidFill>
                <a:latin typeface="Garamond" panose="02020404030301010803" pitchFamily="18" charset="0"/>
              </a:rPr>
              <a:t>Eurasian</a:t>
            </a:r>
            <a:r>
              <a:rPr lang="fr-FR" sz="2000" b="1" dirty="0">
                <a:solidFill>
                  <a:srgbClr val="9900FF"/>
                </a:solidFill>
                <a:latin typeface="Garamond" panose="02020404030301010803" pitchFamily="18" charset="0"/>
              </a:rPr>
              <a:t> </a:t>
            </a:r>
            <a:r>
              <a:rPr lang="fr-FR" sz="2000" b="1" dirty="0" err="1">
                <a:solidFill>
                  <a:srgbClr val="9900FF"/>
                </a:solidFill>
                <a:latin typeface="Garamond" panose="02020404030301010803" pitchFamily="18" charset="0"/>
              </a:rPr>
              <a:t>blue</a:t>
            </a:r>
            <a:r>
              <a:rPr lang="fr-FR" sz="2000" b="1" dirty="0">
                <a:solidFill>
                  <a:srgbClr val="9900FF"/>
                </a:solidFill>
                <a:latin typeface="Garamond" panose="02020404030301010803" pitchFamily="18" charset="0"/>
              </a:rPr>
              <a:t> </a:t>
            </a:r>
            <a:r>
              <a:rPr lang="fr-FR" sz="2000" b="1" dirty="0" err="1">
                <a:solidFill>
                  <a:srgbClr val="9900FF"/>
                </a:solidFill>
                <a:latin typeface="Garamond" panose="02020404030301010803" pitchFamily="18" charset="0"/>
              </a:rPr>
              <a:t>tit</a:t>
            </a:r>
            <a:endParaRPr lang="fr-FR" sz="2000" b="1" dirty="0">
              <a:solidFill>
                <a:srgbClr val="9900FF"/>
              </a:solidFill>
              <a:latin typeface="Garamond" panose="02020404030301010803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la-Latn" b="1" i="1" dirty="0">
                <a:latin typeface="Garamond" panose="02020404030301010803" pitchFamily="18" charset="0"/>
              </a:rPr>
              <a:t>Cyanistes caeruleus</a:t>
            </a:r>
            <a:br>
              <a:rPr lang="fr-FR" altLang="fr-FR" sz="2000" dirty="0">
                <a:solidFill>
                  <a:srgbClr val="000000"/>
                </a:solidFill>
                <a:latin typeface="Garamond" panose="02020404030301010803" pitchFamily="18" charset="0"/>
              </a:rPr>
            </a:br>
            <a:r>
              <a:rPr lang="fr-FR" altLang="fr-FR" sz="2000" b="1" dirty="0">
                <a:solidFill>
                  <a:srgbClr val="000000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(Linnaeus, 1758)</a:t>
            </a:r>
            <a:r>
              <a:rPr lang="fr-FR" altLang="fr-FR" sz="200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</a:p>
          <a:p>
            <a:pPr algn="ctr"/>
            <a:r>
              <a:rPr lang="fr-FR" sz="1400" b="1" dirty="0" err="1">
                <a:solidFill>
                  <a:srgbClr val="C00000"/>
                </a:solidFill>
                <a:latin typeface="Garamond" panose="02020404030301010803" pitchFamily="18" charset="0"/>
              </a:rPr>
              <a:t>Paridae</a:t>
            </a:r>
            <a:r>
              <a:rPr lang="fr-FR" sz="1400" b="1" dirty="0">
                <a:solidFill>
                  <a:srgbClr val="C00000"/>
                </a:solidFill>
                <a:latin typeface="Garamond" panose="02020404030301010803" pitchFamily="18" charset="0"/>
              </a:rPr>
              <a:t> </a:t>
            </a:r>
            <a:r>
              <a:rPr lang="fr-FR" sz="1400" b="1" dirty="0">
                <a:latin typeface="Garamond" panose="02020404030301010803" pitchFamily="18" charset="0"/>
              </a:rPr>
              <a:t>                                    </a:t>
            </a:r>
            <a:r>
              <a:rPr lang="fr-FR" sz="1400" b="1" dirty="0">
                <a:solidFill>
                  <a:srgbClr val="FF0000"/>
                </a:solidFill>
                <a:latin typeface="Garamond" panose="02020404030301010803" pitchFamily="18" charset="0"/>
              </a:rPr>
              <a:t>Passeriformes</a:t>
            </a:r>
          </a:p>
        </p:txBody>
      </p:sp>
      <p:pic>
        <p:nvPicPr>
          <p:cNvPr id="5123" name="Picture 3" descr="https://upload.wikimedia.org/wikipedia/commons/7/7f/Eier_totaln.jpg">
            <a:extLst>
              <a:ext uri="{FF2B5EF4-FFF2-40B4-BE49-F238E27FC236}">
                <a16:creationId xmlns:a16="http://schemas.microsoft.com/office/drawing/2014/main" id="{1B7CC742-5BDB-4C4E-809C-991D87F787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4" b="28219"/>
          <a:stretch/>
        </p:blipFill>
        <p:spPr bwMode="auto">
          <a:xfrm>
            <a:off x="238125" y="4120171"/>
            <a:ext cx="3181350" cy="273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https://upload.wikimedia.org/wikipedia/commons/thumb/2/27/Pimpelmees_jongen_%28Parus_caeruleus%29.jpg/800px-Pimpelmees_jongen_%28Parus_caeruleus%29.jpg">
            <a:extLst>
              <a:ext uri="{FF2B5EF4-FFF2-40B4-BE49-F238E27FC236}">
                <a16:creationId xmlns:a16="http://schemas.microsoft.com/office/drawing/2014/main" id="{EBFC58D0-368A-407D-86F7-E028B29229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41" b="10911"/>
          <a:stretch/>
        </p:blipFill>
        <p:spPr bwMode="auto">
          <a:xfrm>
            <a:off x="3649663" y="4119741"/>
            <a:ext cx="3094037" cy="273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https://upload.wikimedia.org/wikipedia/commons/thumb/1/1f/Young_Parus_caeruleus.jpg/1024px-Young_Parus_caeruleus.jpg">
            <a:extLst>
              <a:ext uri="{FF2B5EF4-FFF2-40B4-BE49-F238E27FC236}">
                <a16:creationId xmlns:a16="http://schemas.microsoft.com/office/drawing/2014/main" id="{C1AFBD03-E32B-461E-9FAE-26D411D231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7" t="22500" r="11955" b="5695"/>
          <a:stretch/>
        </p:blipFill>
        <p:spPr bwMode="auto">
          <a:xfrm>
            <a:off x="6973888" y="4116044"/>
            <a:ext cx="3094037" cy="2741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 descr="Une image contenant arbre, plante, rameau&#10;&#10;Description générée automatiquement">
            <a:extLst>
              <a:ext uri="{FF2B5EF4-FFF2-40B4-BE49-F238E27FC236}">
                <a16:creationId xmlns:a16="http://schemas.microsoft.com/office/drawing/2014/main" id="{D5558A21-C5CA-4629-961D-9A59428974D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980" b="28249"/>
          <a:stretch/>
        </p:blipFill>
        <p:spPr>
          <a:xfrm>
            <a:off x="6204633" y="0"/>
            <a:ext cx="47326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685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ut être une image de oiseau et nature">
            <a:extLst>
              <a:ext uri="{FF2B5EF4-FFF2-40B4-BE49-F238E27FC236}">
                <a16:creationId xmlns:a16="http://schemas.microsoft.com/office/drawing/2014/main" id="{C026AE45-7C9C-F29E-C8F8-DE6485B0E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88" y="0"/>
            <a:ext cx="102822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722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F1D5889-0E4A-4747-8DB2-428BE57D3C54}"/>
              </a:ext>
            </a:extLst>
          </p:cNvPr>
          <p:cNvSpPr txBox="1"/>
          <p:nvPr/>
        </p:nvSpPr>
        <p:spPr>
          <a:xfrm>
            <a:off x="838200" y="0"/>
            <a:ext cx="3971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MÉSANGE BLEUE</a:t>
            </a:r>
          </a:p>
          <a:p>
            <a:pPr algn="ctr"/>
            <a:endParaRPr lang="fr-FR" sz="2000" b="1" dirty="0">
              <a:solidFill>
                <a:srgbClr val="0000FF"/>
              </a:solidFill>
              <a:latin typeface="Garamond" panose="02020404030301010803" pitchFamily="18" charset="0"/>
            </a:endParaRPr>
          </a:p>
        </p:txBody>
      </p:sp>
      <p:pic>
        <p:nvPicPr>
          <p:cNvPr id="8195" name="Picture 3" descr="https://upload.wikimedia.org/wikipedia/commons/thumb/1/15/Mesang099d.jpg/1024px-Mesang099d.jpg">
            <a:extLst>
              <a:ext uri="{FF2B5EF4-FFF2-40B4-BE49-F238E27FC236}">
                <a16:creationId xmlns:a16="http://schemas.microsoft.com/office/drawing/2014/main" id="{4BCA7EF8-926D-4B35-AC13-651339513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071" y="0"/>
            <a:ext cx="5804398" cy="495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667640F-CB84-463B-AD15-C171469DFDCB}"/>
              </a:ext>
            </a:extLst>
          </p:cNvPr>
          <p:cNvSpPr txBox="1"/>
          <p:nvPr/>
        </p:nvSpPr>
        <p:spPr>
          <a:xfrm>
            <a:off x="720109" y="849086"/>
            <a:ext cx="420810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dirty="0">
                <a:latin typeface="Garamond" panose="02020404030301010803" pitchFamily="18" charset="0"/>
              </a:rPr>
              <a:t>Une mésange bleue darde son cri par-dessus la rivière (...). C'est un cri aigu comme un bec, pétillant comme un œil de mésange.</a:t>
            </a:r>
          </a:p>
          <a:p>
            <a:pPr algn="just"/>
            <a:endParaRPr lang="fr-FR" sz="2000" b="1" dirty="0">
              <a:latin typeface="Garamond" panose="02020404030301010803" pitchFamily="18" charset="0"/>
            </a:endParaRPr>
          </a:p>
          <a:p>
            <a:pPr algn="r"/>
            <a:r>
              <a:rPr lang="fr-FR" sz="2000" cap="small" dirty="0">
                <a:latin typeface="Garamond" panose="02020404030301010803" pitchFamily="18" charset="0"/>
              </a:rPr>
              <a:t>MAURICE GENEVOIX</a:t>
            </a:r>
            <a:r>
              <a:rPr lang="fr-FR" sz="2000" dirty="0">
                <a:latin typeface="Garamond" panose="02020404030301010803" pitchFamily="18" charset="0"/>
              </a:rPr>
              <a:t>, </a:t>
            </a:r>
          </a:p>
          <a:p>
            <a:pPr algn="r"/>
            <a:r>
              <a:rPr lang="fr-FR" sz="2000" i="1" dirty="0">
                <a:latin typeface="Garamond" panose="02020404030301010803" pitchFamily="18" charset="0"/>
              </a:rPr>
              <a:t>Boîte à pêche</a:t>
            </a:r>
            <a:r>
              <a:rPr lang="fr-FR" sz="2000" dirty="0">
                <a:latin typeface="Garamond" panose="02020404030301010803" pitchFamily="18" charset="0"/>
              </a:rPr>
              <a:t>, 1926, p.131</a:t>
            </a:r>
          </a:p>
          <a:p>
            <a:pPr algn="r"/>
            <a:r>
              <a:rPr lang="fr-FR" sz="2000" dirty="0">
                <a:latin typeface="Garamond" panose="02020404030301010803" pitchFamily="18" charset="0"/>
              </a:rPr>
              <a:t>(CNRTL)</a:t>
            </a:r>
          </a:p>
        </p:txBody>
      </p:sp>
      <p:pic>
        <p:nvPicPr>
          <p:cNvPr id="8197" name="Picture 5" descr="https://upload.wikimedia.org/wikipedia/commons/a/ae/BlueTitThreatening.jpg">
            <a:extLst>
              <a:ext uri="{FF2B5EF4-FFF2-40B4-BE49-F238E27FC236}">
                <a16:creationId xmlns:a16="http://schemas.microsoft.com/office/drawing/2014/main" id="{36887F10-A184-49BF-93C2-3ED5460167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41" t="10719" r="21955" b="2205"/>
          <a:stretch/>
        </p:blipFill>
        <p:spPr bwMode="auto">
          <a:xfrm>
            <a:off x="410547" y="3063741"/>
            <a:ext cx="2491274" cy="3781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6289A6-FA0F-44E0-8D59-FB1C91A74F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8300" y="5708247"/>
            <a:ext cx="1805940" cy="327660"/>
          </a:xfrm>
          <a:prstGeom prst="rect">
            <a:avLst/>
          </a:prstGeom>
        </p:spPr>
      </p:pic>
      <p:pic>
        <p:nvPicPr>
          <p:cNvPr id="7" name="XC394174 - Mésange bleue - Cyanistes caeruleus">
            <a:hlinkClick r:id="" action="ppaction://media"/>
            <a:extLst>
              <a:ext uri="{FF2B5EF4-FFF2-40B4-BE49-F238E27FC236}">
                <a16:creationId xmlns:a16="http://schemas.microsoft.com/office/drawing/2014/main" id="{917E0ED6-D42C-425A-A74E-FE2CFCC29A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787588" y="562839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48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F1D5889-0E4A-4747-8DB2-428BE57D3C54}"/>
              </a:ext>
            </a:extLst>
          </p:cNvPr>
          <p:cNvSpPr txBox="1"/>
          <p:nvPr/>
        </p:nvSpPr>
        <p:spPr>
          <a:xfrm>
            <a:off x="838200" y="0"/>
            <a:ext cx="397192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MÉSANGE BLEUE</a:t>
            </a:r>
          </a:p>
          <a:p>
            <a:pPr algn="ctr"/>
            <a:endParaRPr lang="fr-FR" sz="2000" b="1" dirty="0">
              <a:solidFill>
                <a:srgbClr val="0000FF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b="1" dirty="0">
                <a:latin typeface="Garamond" panose="02020404030301010803" pitchFamily="18" charset="0"/>
              </a:rPr>
              <a:t>Jean-Louis Murat</a:t>
            </a:r>
          </a:p>
          <a:p>
            <a:pPr algn="ctr"/>
            <a:r>
              <a:rPr lang="fr-FR" sz="2000" b="1" dirty="0">
                <a:latin typeface="Garamond" panose="02020404030301010803" pitchFamily="18" charset="0"/>
              </a:rPr>
              <a:t>La Mésange Bleue</a:t>
            </a:r>
          </a:p>
          <a:p>
            <a:pPr algn="ctr"/>
            <a:endParaRPr lang="fr-FR" sz="1400" b="1" dirty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dirty="0">
                <a:latin typeface="Garamond" panose="02020404030301010803" pitchFamily="18" charset="0"/>
              </a:rPr>
              <a:t>On ne pense plus chanter,</a:t>
            </a:r>
            <a:br>
              <a:rPr lang="fr-FR" sz="2000" dirty="0">
                <a:latin typeface="Garamond" panose="02020404030301010803" pitchFamily="18" charset="0"/>
              </a:rPr>
            </a:br>
            <a:r>
              <a:rPr lang="fr-FR" sz="2000" dirty="0">
                <a:latin typeface="Garamond" panose="02020404030301010803" pitchFamily="18" charset="0"/>
              </a:rPr>
              <a:t>Le frisson froid nous a trouvés,</a:t>
            </a:r>
            <a:br>
              <a:rPr lang="fr-FR" sz="2000" dirty="0">
                <a:latin typeface="Garamond" panose="02020404030301010803" pitchFamily="18" charset="0"/>
              </a:rPr>
            </a:br>
            <a:r>
              <a:rPr lang="fr-FR" sz="2000" dirty="0">
                <a:latin typeface="Garamond" panose="02020404030301010803" pitchFamily="18" charset="0"/>
              </a:rPr>
              <a:t>Toujours on doute, que faut-il payer ?</a:t>
            </a:r>
            <a:br>
              <a:rPr lang="fr-FR" sz="2000" dirty="0">
                <a:latin typeface="Garamond" panose="02020404030301010803" pitchFamily="18" charset="0"/>
              </a:rPr>
            </a:br>
            <a:r>
              <a:rPr lang="fr-FR" sz="2000" dirty="0">
                <a:latin typeface="Garamond" panose="02020404030301010803" pitchFamily="18" charset="0"/>
              </a:rPr>
              <a:t>On s'amuse d'amours soudaines,</a:t>
            </a:r>
            <a:br>
              <a:rPr lang="fr-FR" sz="2000" dirty="0">
                <a:latin typeface="Garamond" panose="02020404030301010803" pitchFamily="18" charset="0"/>
              </a:rPr>
            </a:br>
            <a:r>
              <a:rPr lang="fr-FR" sz="2000" dirty="0">
                <a:latin typeface="Garamond" panose="02020404030301010803" pitchFamily="18" charset="0"/>
              </a:rPr>
              <a:t>Sous la mitraille, amours sont vaines</a:t>
            </a:r>
            <a:br>
              <a:rPr lang="fr-FR" sz="2000" dirty="0">
                <a:latin typeface="Garamond" panose="02020404030301010803" pitchFamily="18" charset="0"/>
              </a:rPr>
            </a:br>
            <a:r>
              <a:rPr lang="fr-FR" sz="2000" dirty="0">
                <a:latin typeface="Garamond" panose="02020404030301010803" pitchFamily="18" charset="0"/>
              </a:rPr>
              <a:t>La race humaine vient-elle des cieux ?</a:t>
            </a:r>
            <a:br>
              <a:rPr lang="fr-FR" sz="2000" dirty="0">
                <a:latin typeface="Garamond" panose="02020404030301010803" pitchFamily="18" charset="0"/>
              </a:rPr>
            </a:br>
            <a:r>
              <a:rPr lang="fr-FR" sz="2000" dirty="0">
                <a:latin typeface="Garamond" panose="02020404030301010803" pitchFamily="18" charset="0"/>
              </a:rPr>
              <a:t>Alors on retourne en forêt,</a:t>
            </a:r>
            <a:br>
              <a:rPr lang="fr-FR" sz="2000" dirty="0">
                <a:latin typeface="Garamond" panose="02020404030301010803" pitchFamily="18" charset="0"/>
              </a:rPr>
            </a:br>
            <a:r>
              <a:rPr lang="fr-FR" sz="2000" dirty="0">
                <a:latin typeface="Garamond" panose="02020404030301010803" pitchFamily="18" charset="0"/>
              </a:rPr>
              <a:t>Tout est détruit tout est volé,</a:t>
            </a:r>
            <a:br>
              <a:rPr lang="fr-FR" sz="2000" dirty="0">
                <a:latin typeface="Garamond" panose="02020404030301010803" pitchFamily="18" charset="0"/>
              </a:rPr>
            </a:br>
            <a:r>
              <a:rPr lang="fr-FR" sz="2000" dirty="0">
                <a:latin typeface="Garamond" panose="02020404030301010803" pitchFamily="18" charset="0"/>
              </a:rPr>
              <a:t>La mésange arrive à sa fin,</a:t>
            </a:r>
            <a:br>
              <a:rPr lang="fr-FR" sz="2000" dirty="0">
                <a:latin typeface="Garamond" panose="02020404030301010803" pitchFamily="18" charset="0"/>
              </a:rPr>
            </a:br>
            <a:r>
              <a:rPr lang="fr-FR" sz="2000" dirty="0">
                <a:latin typeface="Garamond" panose="02020404030301010803" pitchFamily="18" charset="0"/>
              </a:rPr>
              <a:t>On n'aime plus d'amour.</a:t>
            </a:r>
            <a:endParaRPr lang="fr-FR" sz="2000" b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pic>
        <p:nvPicPr>
          <p:cNvPr id="6147" name="Picture 3" descr="Résultat de recherche d'images pour &quot;jean-Louis Murat le cours ordinaire des choses&quot;">
            <a:extLst>
              <a:ext uri="{FF2B5EF4-FFF2-40B4-BE49-F238E27FC236}">
                <a16:creationId xmlns:a16="http://schemas.microsoft.com/office/drawing/2014/main" id="{5AE567E4-01D6-4C30-A005-EB08872FC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171" y="4620889"/>
            <a:ext cx="2237111" cy="223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Description de cette image, également commentée ci-après">
            <a:extLst>
              <a:ext uri="{FF2B5EF4-FFF2-40B4-BE49-F238E27FC236}">
                <a16:creationId xmlns:a16="http://schemas.microsoft.com/office/drawing/2014/main" id="{8E60E967-B888-48E1-B34F-A33F064A4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574" y="597159"/>
            <a:ext cx="6008514" cy="4019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56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B1B6DFD-DC12-4C7A-959C-98902CDD7415}"/>
              </a:ext>
            </a:extLst>
          </p:cNvPr>
          <p:cNvSpPr txBox="1"/>
          <p:nvPr/>
        </p:nvSpPr>
        <p:spPr>
          <a:xfrm>
            <a:off x="872359" y="0"/>
            <a:ext cx="52236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Garamond" panose="02020404030301010803" pitchFamily="18" charset="0"/>
              </a:rPr>
              <a:t>« Facétieuse et agile, une boule de plumes</a:t>
            </a:r>
            <a:br>
              <a:rPr lang="fr-FR" dirty="0">
                <a:latin typeface="Garamond" panose="02020404030301010803" pitchFamily="18" charset="0"/>
              </a:rPr>
            </a:br>
            <a:r>
              <a:rPr lang="fr-FR" dirty="0">
                <a:latin typeface="Garamond" panose="02020404030301010803" pitchFamily="18" charset="0"/>
              </a:rPr>
              <a:t>Semble tomber du ciel sur l’herbe du jardin.</a:t>
            </a:r>
            <a:br>
              <a:rPr lang="fr-FR" dirty="0">
                <a:latin typeface="Garamond" panose="02020404030301010803" pitchFamily="18" charset="0"/>
              </a:rPr>
            </a:br>
            <a:r>
              <a:rPr lang="fr-FR" dirty="0">
                <a:latin typeface="Garamond" panose="02020404030301010803" pitchFamily="18" charset="0"/>
              </a:rPr>
              <a:t>Reflets jaunes et bleus illuminant la brume,</a:t>
            </a:r>
            <a:br>
              <a:rPr lang="fr-FR" dirty="0">
                <a:latin typeface="Garamond" panose="02020404030301010803" pitchFamily="18" charset="0"/>
              </a:rPr>
            </a:br>
            <a:r>
              <a:rPr lang="fr-FR" dirty="0">
                <a:latin typeface="Garamond" panose="02020404030301010803" pitchFamily="18" charset="0"/>
              </a:rPr>
              <a:t>Elle part et revient, toujours pleine d’entrain. » </a:t>
            </a:r>
          </a:p>
          <a:p>
            <a:r>
              <a:rPr lang="fr-FR" i="1" dirty="0">
                <a:latin typeface="Garamond" panose="02020404030301010803" pitchFamily="18" charset="0"/>
              </a:rPr>
              <a:t>Extrait</a:t>
            </a:r>
            <a:endParaRPr lang="fr-FR" dirty="0">
              <a:latin typeface="Garamond" panose="02020404030301010803" pitchFamily="18" charset="0"/>
            </a:endParaRPr>
          </a:p>
          <a:p>
            <a:r>
              <a:rPr lang="fr-FR" i="1" dirty="0">
                <a:latin typeface="Garamond" panose="02020404030301010803" pitchFamily="18" charset="0"/>
              </a:rPr>
              <a:t>Nicole </a:t>
            </a:r>
            <a:r>
              <a:rPr lang="fr-FR" i="1" dirty="0" err="1">
                <a:latin typeface="Garamond" panose="02020404030301010803" pitchFamily="18" charset="0"/>
              </a:rPr>
              <a:t>Bouglouan</a:t>
            </a:r>
            <a:endParaRPr lang="fr-FR" dirty="0">
              <a:latin typeface="Garamond" panose="02020404030301010803" pitchFamily="18" charset="0"/>
            </a:endParaRPr>
          </a:p>
          <a:p>
            <a:r>
              <a:rPr lang="fr-FR" dirty="0"/>
              <a:t> </a:t>
            </a:r>
          </a:p>
          <a:p>
            <a:r>
              <a:rPr lang="fr-FR" dirty="0"/>
              <a:t> </a:t>
            </a:r>
          </a:p>
        </p:txBody>
      </p:sp>
      <p:pic>
        <p:nvPicPr>
          <p:cNvPr id="8194" name="Picture 2" descr="https://upload.wikimedia.org/wikipedia/commons/a/ae/BlueTitThreatening.jpg">
            <a:extLst>
              <a:ext uri="{FF2B5EF4-FFF2-40B4-BE49-F238E27FC236}">
                <a16:creationId xmlns:a16="http://schemas.microsoft.com/office/drawing/2014/main" id="{40E96C8C-88D4-4D04-AAEB-FBDE950CF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513" y="1352145"/>
            <a:ext cx="8274353" cy="551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342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3" id="{265A1879-E7F9-4C52-9C92-6F1803DF951F}" vid="{3C9C8E25-2F9A-43B2-835A-87441CC6DBB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 oiseaux</Template>
  <TotalTime>95</TotalTime>
  <Words>227</Words>
  <Application>Microsoft Office PowerPoint</Application>
  <PresentationFormat>Grand écran</PresentationFormat>
  <Paragraphs>31</Paragraphs>
  <Slides>5</Slides>
  <Notes>5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Calibri</vt:lpstr>
      <vt:lpstr>Wingdings 3</vt:lpstr>
      <vt:lpstr>Garamond</vt:lpstr>
      <vt:lpstr>Trebuchet MS</vt:lpstr>
      <vt:lpstr>Arial</vt:lpstr>
      <vt:lpstr>Facette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Bernard TAILLÉ</dc:creator>
  <cp:lastModifiedBy>Bernard TAILLÉ</cp:lastModifiedBy>
  <cp:revision>30</cp:revision>
  <cp:lastPrinted>2017-12-13T06:01:24Z</cp:lastPrinted>
  <dcterms:created xsi:type="dcterms:W3CDTF">2017-12-15T21:22:08Z</dcterms:created>
  <dcterms:modified xsi:type="dcterms:W3CDTF">2022-10-28T20:05:57Z</dcterms:modified>
</cp:coreProperties>
</file>