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67" r:id="rId1"/>
  </p:sldMasterIdLst>
  <p:notesMasterIdLst>
    <p:notesMasterId r:id="rId6"/>
  </p:notesMasterIdLst>
  <p:handoutMasterIdLst>
    <p:handoutMasterId r:id="rId7"/>
  </p:handoutMasterIdLst>
  <p:sldIdLst>
    <p:sldId id="490" r:id="rId2"/>
    <p:sldId id="491" r:id="rId3"/>
    <p:sldId id="492" r:id="rId4"/>
    <p:sldId id="493" r:id="rId5"/>
  </p:sldIdLst>
  <p:sldSz cx="12192000" cy="6858000"/>
  <p:notesSz cx="7102475" cy="10234613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Garamond" panose="02020404030301010803" pitchFamily="18" charset="0"/>
      <p:regular r:id="rId12"/>
      <p:bold r:id="rId13"/>
      <p:italic r:id="rId14"/>
    </p:embeddedFont>
    <p:embeddedFont>
      <p:font typeface="Trebuchet MS" panose="020B0603020202020204" pitchFamily="34" charset="0"/>
      <p:regular r:id="rId15"/>
      <p:bold r:id="rId16"/>
      <p:italic r:id="rId17"/>
      <p:boldItalic r:id="rId18"/>
    </p:embeddedFont>
    <p:embeddedFont>
      <p:font typeface="Wingdings 3" panose="05040102010807070707" pitchFamily="18" charset="2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993300"/>
    <a:srgbClr val="009900"/>
    <a:srgbClr val="6600FF"/>
    <a:srgbClr val="9900FF"/>
    <a:srgbClr val="000000"/>
    <a:srgbClr val="4D4D4D"/>
    <a:srgbClr val="FF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7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151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r">
              <a:defRPr sz="1400"/>
            </a:lvl1pPr>
          </a:lstStyle>
          <a:p>
            <a:fld id="{42FF1412-3972-4DD2-B78F-E156C37E6BA4}" type="datetimeFigureOut">
              <a:rPr lang="fr-FR" smtClean="0"/>
              <a:t>29/10/2022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7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151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r">
              <a:defRPr sz="1400"/>
            </a:lvl1pPr>
          </a:lstStyle>
          <a:p>
            <a:fld id="{3E73858B-CBDB-4ACF-AEA8-00304775FC0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455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43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r">
              <a:defRPr sz="1400"/>
            </a:lvl1pPr>
          </a:lstStyle>
          <a:p>
            <a:fld id="{3EF9C73B-4718-469E-8EBC-3ADFC12818D9}" type="datetimeFigureOut">
              <a:rPr lang="fr-FR" smtClean="0"/>
              <a:t>29/10/2022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90538" y="1281113"/>
            <a:ext cx="6130925" cy="3449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968" tIns="50987" rIns="101968" bIns="50987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1043" y="4926023"/>
            <a:ext cx="5681979" cy="4029075"/>
          </a:xfrm>
          <a:prstGeom prst="rect">
            <a:avLst/>
          </a:prstGeom>
        </p:spPr>
        <p:txBody>
          <a:bodyPr vert="horz" lIns="101968" tIns="50987" rIns="101968" bIns="50987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43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r">
              <a:defRPr sz="1400"/>
            </a:lvl1pPr>
          </a:lstStyle>
          <a:p>
            <a:fld id="{D6551218-7B4B-476B-892B-593B46BD9FD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631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4932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81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694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736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4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9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00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4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96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7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364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2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05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2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1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7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xeno-canto.org/70466" TargetMode="Externa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F1D5889-0E4A-4747-8DB2-428BE57D3C54}"/>
              </a:ext>
            </a:extLst>
          </p:cNvPr>
          <p:cNvSpPr txBox="1"/>
          <p:nvPr/>
        </p:nvSpPr>
        <p:spPr>
          <a:xfrm>
            <a:off x="838200" y="0"/>
            <a:ext cx="3971925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BÉCASSEAU SANDERLING</a:t>
            </a:r>
          </a:p>
          <a:p>
            <a:pPr algn="ctr"/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Courentin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 gros, </a:t>
            </a:r>
          </a:p>
          <a:p>
            <a:pPr algn="ctr"/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Guerlette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</a:t>
            </a:r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Orbette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Demi-</a:t>
            </a:r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tirvot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Demi-</a:t>
            </a:r>
            <a:r>
              <a:rPr lang="fr-FR" sz="20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rousselette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, 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Vendangette blanche,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Bécasseau blanc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Sanderling</a:t>
            </a:r>
            <a:r>
              <a:rPr lang="fr-FR" sz="2000" b="1" dirty="0">
                <a:solidFill>
                  <a:srgbClr val="009900"/>
                </a:solidFill>
                <a:latin typeface="Garamond" panose="02020404030301010803" pitchFamily="18" charset="0"/>
              </a:rPr>
              <a:t>, de l’anglais et de l’allemand </a:t>
            </a:r>
            <a:r>
              <a:rPr lang="fr-FR" sz="2000" b="1" dirty="0">
                <a:solidFill>
                  <a:srgbClr val="993300"/>
                </a:solidFill>
                <a:latin typeface="Garamond" panose="02020404030301010803" pitchFamily="18" charset="0"/>
              </a:rPr>
              <a:t>Sand</a:t>
            </a:r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 : sable</a:t>
            </a:r>
          </a:p>
          <a:p>
            <a:pPr algn="ctr"/>
            <a:r>
              <a:rPr lang="fr-FR" sz="2000" b="1" dirty="0">
                <a:solidFill>
                  <a:srgbClr val="993300"/>
                </a:solidFill>
                <a:latin typeface="Garamond" panose="02020404030301010803" pitchFamily="18" charset="0"/>
              </a:rPr>
              <a:t>Sanderling</a:t>
            </a:r>
          </a:p>
          <a:p>
            <a:pPr algn="ctr"/>
            <a:r>
              <a:rPr lang="fr-FR" sz="2000" b="1" dirty="0">
                <a:solidFill>
                  <a:srgbClr val="9900FF"/>
                </a:solidFill>
                <a:latin typeface="Garamond" panose="02020404030301010803" pitchFamily="18" charset="0"/>
              </a:rPr>
              <a:t>Sanderling</a:t>
            </a:r>
          </a:p>
          <a:p>
            <a:pPr algn="ctr"/>
            <a:r>
              <a:rPr lang="fr-FR" sz="20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Calidris</a:t>
            </a:r>
            <a:r>
              <a:rPr lang="fr-FR" sz="20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alba</a:t>
            </a:r>
          </a:p>
          <a:p>
            <a:pPr algn="ctr"/>
            <a:r>
              <a:rPr lang="fr-FR" sz="2000" b="1" dirty="0">
                <a:solidFill>
                  <a:srgbClr val="000000"/>
                </a:solidFill>
                <a:latin typeface="Garamond" panose="02020404030301010803" pitchFamily="18" charset="0"/>
              </a:rPr>
              <a:t>(Pallas, 1764)</a:t>
            </a:r>
          </a:p>
          <a:p>
            <a:pPr algn="ctr"/>
            <a:r>
              <a:rPr lang="fr-FR" sz="1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Scolopacidae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fr-FR" sz="1400" b="1" dirty="0">
                <a:solidFill>
                  <a:srgbClr val="FF0000"/>
                </a:solidFill>
                <a:latin typeface="Garamond" panose="02020404030301010803" pitchFamily="18" charset="0"/>
              </a:rPr>
              <a:t>                                 Charadriiformes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314" name="Picture 2" descr="https://upload.wikimedia.org/wikipedia/commons/thumb/6/62/Calidris_alba_%28juvenile%29.jpg/220px-Calidris_alba_%28juvenile%29.jpg">
            <a:extLst>
              <a:ext uri="{FF2B5EF4-FFF2-40B4-BE49-F238E27FC236}">
                <a16:creationId xmlns:a16="http://schemas.microsoft.com/office/drawing/2014/main" id="{A44F2A15-7C3C-4D69-AC7A-D34A87608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531" y="4421375"/>
            <a:ext cx="3248833" cy="24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oiseau, oiseau aquatique, extérieur, eau&#10;&#10;Description générée automatiquement">
            <a:extLst>
              <a:ext uri="{FF2B5EF4-FFF2-40B4-BE49-F238E27FC236}">
                <a16:creationId xmlns:a16="http://schemas.microsoft.com/office/drawing/2014/main" id="{6388375D-AC9E-4C3F-AC36-0A52CE033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102" y="1"/>
            <a:ext cx="5563263" cy="367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4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8E9EFD-E1A8-46C4-9FDA-EF38FC11AE21}"/>
              </a:ext>
            </a:extLst>
          </p:cNvPr>
          <p:cNvSpPr txBox="1"/>
          <p:nvPr/>
        </p:nvSpPr>
        <p:spPr>
          <a:xfrm rot="16200000">
            <a:off x="5433061" y="5779531"/>
            <a:ext cx="1510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Garamond" panose="02020404030301010803" pitchFamily="18" charset="0"/>
            </a:endParaRPr>
          </a:p>
          <a:p>
            <a:endParaRPr lang="fr-FR" dirty="0">
              <a:latin typeface="Garamond" panose="02020404030301010803" pitchFamily="18" charset="0"/>
            </a:endParaRPr>
          </a:p>
        </p:txBody>
      </p:sp>
      <p:pic>
        <p:nvPicPr>
          <p:cNvPr id="9" name="Image 8" descr="Une image contenant oiseau, oiseau aquatique, extérieur, eau&#10;&#10;Description générée automatiquement">
            <a:extLst>
              <a:ext uri="{FF2B5EF4-FFF2-40B4-BE49-F238E27FC236}">
                <a16:creationId xmlns:a16="http://schemas.microsoft.com/office/drawing/2014/main" id="{609A9698-83B3-4E75-8EBD-3730B511E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447" y="0"/>
            <a:ext cx="10387104" cy="6858000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FFAFC8F-C4DB-4BF7-A460-81C591DBA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995387" y="6298026"/>
            <a:ext cx="846499" cy="25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7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8E9EFD-E1A8-46C4-9FDA-EF38FC11AE21}"/>
              </a:ext>
            </a:extLst>
          </p:cNvPr>
          <p:cNvSpPr txBox="1"/>
          <p:nvPr/>
        </p:nvSpPr>
        <p:spPr>
          <a:xfrm rot="16200000">
            <a:off x="5433061" y="5779531"/>
            <a:ext cx="1510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Garamond" panose="02020404030301010803" pitchFamily="18" charset="0"/>
            </a:endParaRPr>
          </a:p>
          <a:p>
            <a:endParaRPr lang="fr-FR" dirty="0">
              <a:latin typeface="Garamond" panose="02020404030301010803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D217BC-418E-45D3-A772-DF0390076ECA}"/>
              </a:ext>
            </a:extLst>
          </p:cNvPr>
          <p:cNvSpPr txBox="1"/>
          <p:nvPr/>
        </p:nvSpPr>
        <p:spPr>
          <a:xfrm>
            <a:off x="3769567" y="-1"/>
            <a:ext cx="5579706" cy="4752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1431922-1BB4-464F-96A1-24A906632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062" y="-1"/>
            <a:ext cx="7264077" cy="36565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06D136-FE6F-4562-AC6A-324B36BF7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0062" y="3671125"/>
            <a:ext cx="7264077" cy="31868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3AB10D7-DFC8-4684-991A-DAC4640667AD}"/>
              </a:ext>
            </a:extLst>
          </p:cNvPr>
          <p:cNvSpPr txBox="1"/>
          <p:nvPr/>
        </p:nvSpPr>
        <p:spPr>
          <a:xfrm>
            <a:off x="8854751" y="3415004"/>
            <a:ext cx="209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…/…</a:t>
            </a:r>
          </a:p>
        </p:txBody>
      </p:sp>
      <p:pic>
        <p:nvPicPr>
          <p:cNvPr id="1028" name="Picture 4" descr="https://d2t3xdwbh1v8qy.cloudfront.net/content/B00EDOQRCO/resources/1595806959">
            <a:extLst>
              <a:ext uri="{FF2B5EF4-FFF2-40B4-BE49-F238E27FC236}">
                <a16:creationId xmlns:a16="http://schemas.microsoft.com/office/drawing/2014/main" id="{CAFC22FE-241E-4DD9-A715-5AE293690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33" y="-13996"/>
            <a:ext cx="2851829" cy="482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écasseau, Sanderling, Sable, Oiseau">
            <a:extLst>
              <a:ext uri="{FF2B5EF4-FFF2-40B4-BE49-F238E27FC236}">
                <a16:creationId xmlns:a16="http://schemas.microsoft.com/office/drawing/2014/main" id="{706C7549-18D5-5C52-A6C3-361118206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619" y="5057354"/>
            <a:ext cx="2335265" cy="155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39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1B6DFD-DC12-4C7A-959C-98902CDD7415}"/>
              </a:ext>
            </a:extLst>
          </p:cNvPr>
          <p:cNvSpPr txBox="1"/>
          <p:nvPr/>
        </p:nvSpPr>
        <p:spPr>
          <a:xfrm>
            <a:off x="872359" y="0"/>
            <a:ext cx="52236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« Ils sont venus du Canada</a:t>
            </a:r>
          </a:p>
          <a:p>
            <a:r>
              <a:rPr lang="fr-FR" dirty="0">
                <a:latin typeface="Garamond" panose="02020404030301010803" pitchFamily="18" charset="0"/>
              </a:rPr>
              <a:t>Et parfois de plus loin que ça</a:t>
            </a:r>
          </a:p>
          <a:p>
            <a:r>
              <a:rPr lang="fr-FR" dirty="0">
                <a:latin typeface="Garamond" panose="02020404030301010803" pitchFamily="18" charset="0"/>
              </a:rPr>
              <a:t>Pour le vent ce n'est pas un drame</a:t>
            </a:r>
          </a:p>
          <a:p>
            <a:r>
              <a:rPr lang="fr-FR" dirty="0">
                <a:latin typeface="Garamond" panose="02020404030301010803" pitchFamily="18" charset="0"/>
              </a:rPr>
              <a:t>De porter leurs soixante grammes »  </a:t>
            </a:r>
          </a:p>
          <a:p>
            <a:r>
              <a:rPr lang="fr-FR" i="1" dirty="0">
                <a:latin typeface="Garamond" panose="02020404030301010803" pitchFamily="18" charset="0"/>
              </a:rPr>
              <a:t>Extrait</a:t>
            </a:r>
            <a:endParaRPr lang="fr-FR" dirty="0">
              <a:latin typeface="Garamond" panose="02020404030301010803" pitchFamily="18" charset="0"/>
            </a:endParaRPr>
          </a:p>
          <a:p>
            <a:r>
              <a:rPr lang="fr-FR" i="1" dirty="0">
                <a:latin typeface="Garamond" panose="02020404030301010803" pitchFamily="18" charset="0"/>
              </a:rPr>
              <a:t>Montmartre secret</a:t>
            </a:r>
            <a:endParaRPr lang="fr-FR" dirty="0">
              <a:latin typeface="Garamond" panose="02020404030301010803" pitchFamily="18" charset="0"/>
            </a:endParaRPr>
          </a:p>
          <a:p>
            <a:r>
              <a:rPr lang="fr-FR" dirty="0"/>
              <a:t> </a:t>
            </a:r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  <p:pic>
        <p:nvPicPr>
          <p:cNvPr id="3074" name="Picture 2" descr="Description de cette image, également commentée ci-après">
            <a:extLst>
              <a:ext uri="{FF2B5EF4-FFF2-40B4-BE49-F238E27FC236}">
                <a16:creationId xmlns:a16="http://schemas.microsoft.com/office/drawing/2014/main" id="{60F4590B-1C35-4D76-B159-24D436548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793" y="1547097"/>
            <a:ext cx="7067222" cy="531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D0F4D5-4F00-F563-2736-CC4CCA9D9B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015" y="5710039"/>
            <a:ext cx="1805940" cy="327660"/>
          </a:xfrm>
          <a:prstGeom prst="rect">
            <a:avLst/>
          </a:prstGeom>
        </p:spPr>
      </p:pic>
      <p:pic>
        <p:nvPicPr>
          <p:cNvPr id="5" name="XC70466 - Bécasseau sanderling - Calidris alba">
            <a:hlinkClick r:id="" action="ppaction://media"/>
            <a:extLst>
              <a:ext uri="{FF2B5EF4-FFF2-40B4-BE49-F238E27FC236}">
                <a16:creationId xmlns:a16="http://schemas.microsoft.com/office/drawing/2014/main" id="{C385AD10-22B2-6C71-0E94-B1329CB7E3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1185" y="5569069"/>
            <a:ext cx="609600" cy="609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25CA92A-6960-D793-AF17-9AAA3196C56C}"/>
              </a:ext>
            </a:extLst>
          </p:cNvPr>
          <p:cNvSpPr txBox="1"/>
          <p:nvPr/>
        </p:nvSpPr>
        <p:spPr>
          <a:xfrm>
            <a:off x="48423" y="6295406"/>
            <a:ext cx="2704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hlinkClick r:id="rId8"/>
              </a:rPr>
              <a:t>https://xeno-canto.org/70466</a:t>
            </a:r>
            <a:r>
              <a:rPr lang="fr-FR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788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6F899B65-76CB-4A03-8135-FA454C2844D6}" vid="{7D2A4EC2-D6D9-44E7-8F12-0DA04FC6AB3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 oiseaux</Template>
  <TotalTime>201</TotalTime>
  <Words>83</Words>
  <Application>Microsoft Office PowerPoint</Application>
  <PresentationFormat>Grand écran</PresentationFormat>
  <Paragraphs>26</Paragraphs>
  <Slides>4</Slides>
  <Notes>4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Garamond</vt:lpstr>
      <vt:lpstr>Trebuchet MS</vt:lpstr>
      <vt:lpstr>Arial</vt:lpstr>
      <vt:lpstr>Calibri</vt:lpstr>
      <vt:lpstr>Wingdings 3</vt:lpstr>
      <vt:lpstr>Facette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Bernard TAILLÉ</dc:creator>
  <cp:lastModifiedBy>Bernard TAILLÉ</cp:lastModifiedBy>
  <cp:revision>9</cp:revision>
  <cp:lastPrinted>2017-12-13T06:01:24Z</cp:lastPrinted>
  <dcterms:created xsi:type="dcterms:W3CDTF">2017-12-13T19:49:40Z</dcterms:created>
  <dcterms:modified xsi:type="dcterms:W3CDTF">2022-10-29T20:10:19Z</dcterms:modified>
</cp:coreProperties>
</file>