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57" r:id="rId4"/>
    <p:sldId id="262" r:id="rId5"/>
    <p:sldId id="258" r:id="rId6"/>
    <p:sldId id="261" r:id="rId7"/>
    <p:sldId id="263" r:id="rId8"/>
    <p:sldId id="266" r:id="rId9"/>
    <p:sldId id="264" r:id="rId10"/>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008000"/>
    <a:srgbClr val="CC99FF"/>
    <a:srgbClr val="000066"/>
    <a:srgbClr val="993300"/>
    <a:srgbClr val="9900FF"/>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3" d="100"/>
          <a:sy n="123" d="100"/>
        </p:scale>
        <p:origin x="90"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l="100000" t="100000"/>
          </a:path>
          <a:tileRect/>
        </a:gra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s://en.wikipedia.org/w/index.php?title=Tereticepheus_palmicinctum&amp;action=edit&amp;redlink=1" TargetMode="Externa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hyperlink" Target="https://upload.wikimedia.org/wikipedia/commons/0/0e/Allacma_fusca_on_rotting_wood.ogv" TargetMode="Externa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9D0CFA-C50A-4417-BD04-8E1FC25C0952}"/>
              </a:ext>
            </a:extLst>
          </p:cNvPr>
          <p:cNvSpPr/>
          <p:nvPr/>
        </p:nvSpPr>
        <p:spPr>
          <a:xfrm>
            <a:off x="847724" y="0"/>
            <a:ext cx="4924425" cy="1015663"/>
          </a:xfrm>
          <a:prstGeom prst="rect">
            <a:avLst/>
          </a:prstGeom>
        </p:spPr>
        <p:txBody>
          <a:bodyPr wrap="square">
            <a:spAutoFit/>
          </a:bodyPr>
          <a:lstStyle/>
          <a:p>
            <a:r>
              <a:rPr lang="fr-FR" sz="6000" dirty="0">
                <a:solidFill>
                  <a:srgbClr val="008000"/>
                </a:solidFill>
                <a:latin typeface="Garamond" panose="02020404030301010803" pitchFamily="18" charset="0"/>
              </a:rPr>
              <a:t>La vie du sol</a:t>
            </a:r>
          </a:p>
        </p:txBody>
      </p:sp>
      <p:sp>
        <p:nvSpPr>
          <p:cNvPr id="5" name="Rectangle 4">
            <a:extLst>
              <a:ext uri="{FF2B5EF4-FFF2-40B4-BE49-F238E27FC236}">
                <a16:creationId xmlns:a16="http://schemas.microsoft.com/office/drawing/2014/main" id="{B4FB6417-A078-44C9-989A-C7DB37A16439}"/>
              </a:ext>
            </a:extLst>
          </p:cNvPr>
          <p:cNvSpPr/>
          <p:nvPr/>
        </p:nvSpPr>
        <p:spPr>
          <a:xfrm>
            <a:off x="1428837" y="923731"/>
            <a:ext cx="7600950" cy="2769989"/>
          </a:xfrm>
          <a:prstGeom prst="rect">
            <a:avLst/>
          </a:prstGeom>
        </p:spPr>
        <p:txBody>
          <a:bodyPr wrap="square">
            <a:spAutoFit/>
          </a:bodyPr>
          <a:lstStyle/>
          <a:p>
            <a:pPr algn="r"/>
            <a:r>
              <a:rPr lang="fr-FR" sz="4800" dirty="0">
                <a:solidFill>
                  <a:srgbClr val="0000FF"/>
                </a:solidFill>
                <a:latin typeface="Garamond" panose="02020404030301010803" pitchFamily="18" charset="0"/>
              </a:rPr>
              <a:t>Atlas de la biodiversité locale</a:t>
            </a:r>
            <a:br>
              <a:rPr lang="fr-FR" sz="2000" dirty="0">
                <a:solidFill>
                  <a:srgbClr val="0000FF"/>
                </a:solidFill>
                <a:latin typeface="Garamond" panose="02020404030301010803" pitchFamily="18" charset="0"/>
              </a:rPr>
            </a:br>
            <a:r>
              <a:rPr lang="fr-FR" sz="3600" dirty="0">
                <a:solidFill>
                  <a:srgbClr val="0000FF"/>
                </a:solidFill>
                <a:latin typeface="Garamond" panose="02020404030301010803" pitchFamily="18" charset="0"/>
              </a:rPr>
              <a:t>(Vendée littorale)</a:t>
            </a:r>
            <a:br>
              <a:rPr lang="fr-FR" sz="3600" dirty="0">
                <a:solidFill>
                  <a:srgbClr val="0000FF"/>
                </a:solidFill>
                <a:latin typeface="Garamond" panose="02020404030301010803" pitchFamily="18" charset="0"/>
              </a:rPr>
            </a:br>
            <a:endParaRPr lang="fr-FR" sz="3600" dirty="0">
              <a:solidFill>
                <a:srgbClr val="0000FF"/>
              </a:solidFill>
              <a:latin typeface="Garamond" panose="02020404030301010803" pitchFamily="18" charset="0"/>
            </a:endParaRPr>
          </a:p>
          <a:p>
            <a:pPr algn="r"/>
            <a:r>
              <a:rPr lang="fr-FR" dirty="0">
                <a:solidFill>
                  <a:srgbClr val="C00000"/>
                </a:solidFill>
                <a:latin typeface="Garamond" panose="02020404030301010803" pitchFamily="18" charset="0"/>
              </a:rPr>
              <a:t>présenté par l’association </a:t>
            </a:r>
            <a:r>
              <a:rPr lang="fr-FR" b="1" dirty="0">
                <a:solidFill>
                  <a:srgbClr val="006600"/>
                </a:solidFill>
                <a:latin typeface="Garamond" panose="02020404030301010803" pitchFamily="18" charset="0"/>
              </a:rPr>
              <a:t>VERT LA VIE</a:t>
            </a:r>
            <a:r>
              <a:rPr lang="fr-FR" dirty="0">
                <a:solidFill>
                  <a:srgbClr val="C00000"/>
                </a:solidFill>
                <a:latin typeface="Garamond" panose="02020404030301010803" pitchFamily="18" charset="0"/>
              </a:rPr>
              <a:t> </a:t>
            </a:r>
          </a:p>
          <a:p>
            <a:pPr algn="r"/>
            <a:r>
              <a:rPr lang="fr-FR" dirty="0">
                <a:solidFill>
                  <a:srgbClr val="C00000"/>
                </a:solidFill>
                <a:latin typeface="Garamond" panose="02020404030301010803" pitchFamily="18" charset="0"/>
              </a:rPr>
              <a:t>85270 Saint-Hilaire-de-Riez</a:t>
            </a:r>
            <a:br>
              <a:rPr lang="fr-FR" dirty="0">
                <a:solidFill>
                  <a:srgbClr val="C00000"/>
                </a:solidFill>
                <a:latin typeface="Garamond" panose="02020404030301010803" pitchFamily="18" charset="0"/>
              </a:rPr>
            </a:br>
            <a:endParaRPr lang="fr-FR" dirty="0"/>
          </a:p>
        </p:txBody>
      </p:sp>
      <p:sp>
        <p:nvSpPr>
          <p:cNvPr id="6" name="Sous-titre 2">
            <a:extLst>
              <a:ext uri="{FF2B5EF4-FFF2-40B4-BE49-F238E27FC236}">
                <a16:creationId xmlns:a16="http://schemas.microsoft.com/office/drawing/2014/main" id="{FAA9047A-0C63-4BF3-B64D-12BC8B1FF315}"/>
              </a:ext>
            </a:extLst>
          </p:cNvPr>
          <p:cNvSpPr>
            <a:spLocks noGrp="1"/>
          </p:cNvSpPr>
          <p:nvPr>
            <p:ph type="subTitle" idx="1"/>
          </p:nvPr>
        </p:nvSpPr>
        <p:spPr>
          <a:xfrm>
            <a:off x="3540676" y="3487378"/>
            <a:ext cx="3411873" cy="1297225"/>
          </a:xfrm>
        </p:spPr>
        <p:txBody>
          <a:bodyPr>
            <a:noAutofit/>
          </a:bodyPr>
          <a:lstStyle/>
          <a:p>
            <a:r>
              <a:rPr lang="fr-FR" dirty="0">
                <a:solidFill>
                  <a:schemeClr val="tx1"/>
                </a:solidFill>
                <a:latin typeface="Garamond" panose="02020404030301010803" pitchFamily="18" charset="0"/>
              </a:rPr>
              <a:t>Crédit photos : </a:t>
            </a:r>
          </a:p>
          <a:p>
            <a:r>
              <a:rPr lang="fr-FR" dirty="0" err="1">
                <a:solidFill>
                  <a:schemeClr val="tx1"/>
                </a:solidFill>
                <a:latin typeface="Garamond" panose="02020404030301010803" pitchFamily="18" charset="0"/>
              </a:rPr>
              <a:t>Wikipedia</a:t>
            </a:r>
            <a:endParaRPr lang="fr-FR" dirty="0">
              <a:solidFill>
                <a:schemeClr val="tx1"/>
              </a:solidFill>
              <a:latin typeface="Garamond" panose="02020404030301010803" pitchFamily="18" charset="0"/>
            </a:endParaRPr>
          </a:p>
          <a:p>
            <a:r>
              <a:rPr lang="fr-FR" dirty="0">
                <a:solidFill>
                  <a:schemeClr val="tx1"/>
                </a:solidFill>
                <a:latin typeface="Garamond" panose="02020404030301010803" pitchFamily="18" charset="0"/>
              </a:rPr>
              <a:t>(sauf mention contraire)</a:t>
            </a:r>
            <a:endParaRPr lang="fr-FR" dirty="0">
              <a:solidFill>
                <a:schemeClr val="tx1"/>
              </a:solidFill>
            </a:endParaRPr>
          </a:p>
        </p:txBody>
      </p:sp>
      <p:sp>
        <p:nvSpPr>
          <p:cNvPr id="7" name="ZoneTexte 6">
            <a:extLst>
              <a:ext uri="{FF2B5EF4-FFF2-40B4-BE49-F238E27FC236}">
                <a16:creationId xmlns:a16="http://schemas.microsoft.com/office/drawing/2014/main" id="{D66D90F6-13EF-4221-B59E-7C6261FD8EC4}"/>
              </a:ext>
            </a:extLst>
          </p:cNvPr>
          <p:cNvSpPr txBox="1"/>
          <p:nvPr/>
        </p:nvSpPr>
        <p:spPr>
          <a:xfrm>
            <a:off x="4433283" y="5043766"/>
            <a:ext cx="2519266" cy="369332"/>
          </a:xfrm>
          <a:prstGeom prst="rect">
            <a:avLst/>
          </a:prstGeom>
          <a:noFill/>
        </p:spPr>
        <p:txBody>
          <a:bodyPr wrap="square" rtlCol="0">
            <a:spAutoFit/>
          </a:bodyPr>
          <a:lstStyle/>
          <a:p>
            <a:r>
              <a:rPr lang="fr-FR" dirty="0">
                <a:latin typeface="Garamond" panose="02020404030301010803" pitchFamily="18" charset="0"/>
              </a:rPr>
              <a:t>Rédaction : Bernard Taillé</a:t>
            </a:r>
          </a:p>
        </p:txBody>
      </p:sp>
      <p:sp>
        <p:nvSpPr>
          <p:cNvPr id="10" name="ZoneTexte 9">
            <a:extLst>
              <a:ext uri="{FF2B5EF4-FFF2-40B4-BE49-F238E27FC236}">
                <a16:creationId xmlns:a16="http://schemas.microsoft.com/office/drawing/2014/main" id="{BE1809F6-0968-4045-B78F-121749C8B7D5}"/>
              </a:ext>
            </a:extLst>
          </p:cNvPr>
          <p:cNvSpPr txBox="1"/>
          <p:nvPr/>
        </p:nvSpPr>
        <p:spPr>
          <a:xfrm>
            <a:off x="9227976" y="4859100"/>
            <a:ext cx="2964023" cy="369332"/>
          </a:xfrm>
          <a:prstGeom prst="rect">
            <a:avLst/>
          </a:prstGeom>
          <a:noFill/>
        </p:spPr>
        <p:txBody>
          <a:bodyPr wrap="square" rtlCol="0">
            <a:spAutoFit/>
          </a:bodyPr>
          <a:lstStyle/>
          <a:p>
            <a:pPr algn="ctr"/>
            <a:r>
              <a:rPr lang="fr-FR" b="1" dirty="0">
                <a:latin typeface="+mj-lt"/>
              </a:rPr>
              <a:t> </a:t>
            </a:r>
            <a:endParaRPr lang="fr-FR" dirty="0">
              <a:solidFill>
                <a:srgbClr val="000066"/>
              </a:solidFill>
            </a:endParaRPr>
          </a:p>
        </p:txBody>
      </p:sp>
      <p:sp>
        <p:nvSpPr>
          <p:cNvPr id="12" name="Rectangle 3">
            <a:extLst>
              <a:ext uri="{FF2B5EF4-FFF2-40B4-BE49-F238E27FC236}">
                <a16:creationId xmlns:a16="http://schemas.microsoft.com/office/drawing/2014/main" id="{27C9FAA1-EF58-488A-A524-839586AED7E7}"/>
              </a:ext>
            </a:extLst>
          </p:cNvPr>
          <p:cNvSpPr>
            <a:spLocks noChangeArrowheads="1"/>
          </p:cNvSpPr>
          <p:nvPr/>
        </p:nvSpPr>
        <p:spPr bwMode="auto">
          <a:xfrm>
            <a:off x="449450" y="5657671"/>
            <a:ext cx="11742549" cy="120032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effectLst/>
                <a:latin typeface="+mj-lt"/>
                <a:cs typeface="Arial" panose="020B0604020202020204" pitchFamily="34" charset="0"/>
              </a:rPr>
              <a:t>Une cuillère à café de sol, soit environ un gramme, héberge en moyenne 100 arthropodes, 1 000 à 2 000 </a:t>
            </a:r>
            <a:r>
              <a:rPr lang="fr-FR" altLang="fr-FR" dirty="0">
                <a:latin typeface="+mj-lt"/>
              </a:rPr>
              <a:t>nématodes</a:t>
            </a:r>
            <a:r>
              <a:rPr kumimoji="0" lang="fr-FR" altLang="fr-FR" b="0" i="0" u="none" strike="noStrike" cap="none" normalizeH="0" baseline="0" dirty="0">
                <a:ln>
                  <a:noFill/>
                </a:ln>
                <a:effectLst/>
                <a:latin typeface="+mj-lt"/>
                <a:cs typeface="Arial" panose="020B0604020202020204" pitchFamily="34" charset="0"/>
              </a:rPr>
              <a:t>, des millions de </a:t>
            </a:r>
            <a:r>
              <a:rPr lang="fr-FR" altLang="fr-FR" dirty="0">
                <a:latin typeface="+mj-lt"/>
                <a:cs typeface="Arial" panose="020B0604020202020204" pitchFamily="34" charset="0"/>
              </a:rPr>
              <a:t>protozoaires</a:t>
            </a:r>
            <a:r>
              <a:rPr kumimoji="0" lang="fr-FR" altLang="fr-FR" b="0" i="0" u="none" strike="noStrike" cap="none" normalizeH="0" baseline="0" dirty="0">
                <a:ln>
                  <a:noFill/>
                </a:ln>
                <a:effectLst/>
                <a:latin typeface="+mj-lt"/>
                <a:cs typeface="Arial" panose="020B0604020202020204" pitchFamily="34" charset="0"/>
              </a:rPr>
              <a:t> et des centaines de millions de </a:t>
            </a:r>
            <a:r>
              <a:rPr lang="fr-FR" altLang="fr-FR" dirty="0">
                <a:latin typeface="+mj-lt"/>
                <a:cs typeface="Arial" panose="020B0604020202020204" pitchFamily="34" charset="0"/>
              </a:rPr>
              <a:t>bactéries</a:t>
            </a:r>
            <a:r>
              <a:rPr kumimoji="0" lang="fr-FR" altLang="fr-FR" b="0" i="0" u="none" strike="noStrike" cap="none" normalizeH="0" baseline="0" dirty="0">
                <a:ln>
                  <a:noFill/>
                </a:ln>
                <a:effectLst/>
                <a:latin typeface="+mj-lt"/>
                <a:cs typeface="Arial" panose="020B0604020202020204" pitchFamily="34" charset="0"/>
              </a:rPr>
              <a:t>, 200 </a:t>
            </a:r>
            <a:r>
              <a:rPr kumimoji="0" lang="fr-FR" altLang="fr-FR" b="0" i="0" u="none" strike="noStrike" cap="none" normalizeH="0" baseline="0" dirty="0">
                <a:ln>
                  <a:noFill/>
                </a:ln>
                <a:effectLst/>
                <a:latin typeface="+mj-lt"/>
              </a:rPr>
              <a:t>m</a:t>
            </a:r>
            <a:r>
              <a:rPr kumimoji="0" lang="fr-FR" altLang="fr-FR" b="0" i="0" u="none" strike="noStrike" cap="none" normalizeH="0" baseline="0" dirty="0">
                <a:ln>
                  <a:noFill/>
                </a:ln>
                <a:effectLst/>
                <a:latin typeface="+mj-lt"/>
                <a:cs typeface="Arial" panose="020B0604020202020204" pitchFamily="34" charset="0"/>
              </a:rPr>
              <a:t> de </a:t>
            </a:r>
            <a:r>
              <a:rPr lang="fr-FR" altLang="fr-FR" dirty="0">
                <a:latin typeface="+mj-lt"/>
                <a:cs typeface="Arial" panose="020B0604020202020204" pitchFamily="34" charset="0"/>
              </a:rPr>
              <a:t>mycélium</a:t>
            </a:r>
            <a:r>
              <a:rPr kumimoji="0" lang="fr-FR" altLang="fr-FR" b="0" i="0" u="none" strike="noStrike" cap="none" normalizeH="0" baseline="0" dirty="0">
                <a:ln>
                  <a:noFill/>
                </a:ln>
                <a:effectLst/>
                <a:latin typeface="+mj-lt"/>
                <a:cs typeface="Arial" panose="020B0604020202020204" pitchFamily="34" charset="0"/>
              </a:rPr>
              <a:t> de champignons correspondant à 1 million de champignons issu de 1 à 100 milliers d'espèces fongiques </a:t>
            </a:r>
            <a:r>
              <a:rPr lang="fr-FR" altLang="fr-FR" dirty="0">
                <a:latin typeface="+mj-lt"/>
                <a:cs typeface="Arial" panose="020B0604020202020204" pitchFamily="34" charset="0"/>
              </a:rPr>
              <a:t>saprophages</a:t>
            </a:r>
            <a:r>
              <a:rPr kumimoji="0" lang="fr-FR" altLang="fr-FR" b="0" i="0" u="none" strike="noStrike" cap="none" normalizeH="0" baseline="0" dirty="0">
                <a:ln>
                  <a:noFill/>
                </a:ln>
                <a:effectLst/>
                <a:latin typeface="+mj-lt"/>
                <a:cs typeface="Arial" panose="020B0604020202020204" pitchFamily="34" charset="0"/>
              </a:rPr>
              <a:t>, et plus de 1 milliard de cellules bactériennes, issues de plus de 1 million d'espèces</a:t>
            </a:r>
            <a:r>
              <a:rPr lang="fr-FR" altLang="fr-FR" dirty="0">
                <a:latin typeface="+mj-lt"/>
                <a:cs typeface="Arial" panose="020B0604020202020204" pitchFamily="34" charset="0"/>
              </a:rPr>
              <a:t>.                                                                                                                                                   </a:t>
            </a:r>
            <a:r>
              <a:rPr lang="fr-FR" altLang="fr-FR" sz="1600" i="1" dirty="0">
                <a:latin typeface="+mj-lt"/>
                <a:cs typeface="Arial" panose="020B0604020202020204" pitchFamily="34" charset="0"/>
              </a:rPr>
              <a:t>Wikipédia</a:t>
            </a:r>
            <a:endParaRPr kumimoji="0" lang="fr-FR" altLang="fr-FR" sz="1600" b="0" i="1" u="none" strike="noStrike" cap="none" normalizeH="0" baseline="0" dirty="0">
              <a:ln>
                <a:noFill/>
              </a:ln>
              <a:effectLst/>
              <a:latin typeface="+mj-lt"/>
            </a:endParaRPr>
          </a:p>
        </p:txBody>
      </p:sp>
      <p:pic>
        <p:nvPicPr>
          <p:cNvPr id="1029" name="Picture 5">
            <a:extLst>
              <a:ext uri="{FF2B5EF4-FFF2-40B4-BE49-F238E27FC236}">
                <a16:creationId xmlns:a16="http://schemas.microsoft.com/office/drawing/2014/main" id="{6C1C4521-77A6-4E6E-96EE-6A43DE5B0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9787" y="3342681"/>
            <a:ext cx="3162212" cy="231499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3C93980C-4D22-4FBF-8F31-F5EF8DE60D1C}"/>
              </a:ext>
            </a:extLst>
          </p:cNvPr>
          <p:cNvPicPr>
            <a:picLocks noChangeAspect="1"/>
          </p:cNvPicPr>
          <p:nvPr/>
        </p:nvPicPr>
        <p:blipFill>
          <a:blip r:embed="rId3"/>
          <a:stretch>
            <a:fillRect/>
          </a:stretch>
        </p:blipFill>
        <p:spPr>
          <a:xfrm>
            <a:off x="1032425" y="2138869"/>
            <a:ext cx="2939265" cy="2697018"/>
          </a:xfrm>
          <a:prstGeom prst="rect">
            <a:avLst/>
          </a:prstGeom>
        </p:spPr>
      </p:pic>
    </p:spTree>
    <p:extLst>
      <p:ext uri="{BB962C8B-B14F-4D97-AF65-F5344CB8AC3E}">
        <p14:creationId xmlns:p14="http://schemas.microsoft.com/office/powerpoint/2010/main" val="1420862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332D0E3-4F12-4DE6-81D1-B36B6596C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5581" y="0"/>
            <a:ext cx="5523922" cy="41257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EA49C15-C082-4373-8C20-DE9489B8F6A9}"/>
              </a:ext>
            </a:extLst>
          </p:cNvPr>
          <p:cNvSpPr/>
          <p:nvPr/>
        </p:nvSpPr>
        <p:spPr>
          <a:xfrm>
            <a:off x="828675" y="0"/>
            <a:ext cx="3528000" cy="4555093"/>
          </a:xfrm>
          <a:prstGeom prst="rect">
            <a:avLst/>
          </a:prstGeom>
        </p:spPr>
        <p:txBody>
          <a:bodyPr>
            <a:spAutoFit/>
          </a:bodyPr>
          <a:lstStyle/>
          <a:p>
            <a:pPr algn="ctr"/>
            <a:r>
              <a:rPr lang="fr-FR" sz="2000" b="1" dirty="0">
                <a:solidFill>
                  <a:srgbClr val="0000FF"/>
                </a:solidFill>
                <a:latin typeface="+mj-lt"/>
              </a:rPr>
              <a:t>ACARIENS</a:t>
            </a:r>
          </a:p>
          <a:p>
            <a:pPr algn="ctr"/>
            <a:r>
              <a:rPr lang="fr-FR" sz="2000" i="0" dirty="0">
                <a:solidFill>
                  <a:srgbClr val="006600"/>
                </a:solidFill>
                <a:effectLst/>
                <a:latin typeface="+mj-lt"/>
              </a:rPr>
              <a:t>Les </a:t>
            </a:r>
            <a:r>
              <a:rPr lang="fr-FR" sz="2000" dirty="0" err="1">
                <a:solidFill>
                  <a:srgbClr val="006600"/>
                </a:solidFill>
                <a:latin typeface="+mj-lt"/>
              </a:rPr>
              <a:t>oribates</a:t>
            </a:r>
            <a:r>
              <a:rPr lang="fr-FR" sz="2000" i="0" dirty="0">
                <a:solidFill>
                  <a:srgbClr val="006600"/>
                </a:solidFill>
                <a:effectLst/>
                <a:latin typeface="+mj-lt"/>
              </a:rPr>
              <a:t> sont un groupe d'acariens surtout abondant dans le sol. Ils consomment des débris végétaux qu'ils fragmentent en petits éléments et facilitent ainsi le rôle des </a:t>
            </a:r>
            <a:r>
              <a:rPr lang="fr-FR" sz="2000" dirty="0">
                <a:solidFill>
                  <a:srgbClr val="006600"/>
                </a:solidFill>
                <a:latin typeface="+mj-lt"/>
              </a:rPr>
              <a:t>bactéries</a:t>
            </a:r>
            <a:r>
              <a:rPr lang="fr-FR" sz="2000" i="0" dirty="0">
                <a:solidFill>
                  <a:srgbClr val="006600"/>
                </a:solidFill>
                <a:effectLst/>
                <a:latin typeface="+mj-lt"/>
              </a:rPr>
              <a:t> dans la formation de l'</a:t>
            </a:r>
            <a:r>
              <a:rPr lang="fr-FR" sz="2000" dirty="0">
                <a:solidFill>
                  <a:srgbClr val="006600"/>
                </a:solidFill>
                <a:latin typeface="+mj-lt"/>
              </a:rPr>
              <a:t>humus</a:t>
            </a:r>
            <a:r>
              <a:rPr lang="fr-FR" sz="2000" i="0" dirty="0">
                <a:solidFill>
                  <a:srgbClr val="006600"/>
                </a:solidFill>
                <a:effectLst/>
                <a:latin typeface="+mj-lt"/>
              </a:rPr>
              <a:t>.</a:t>
            </a:r>
          </a:p>
          <a:p>
            <a:pPr algn="ctr"/>
            <a:endParaRPr lang="fr-FR" sz="1000" i="0" dirty="0">
              <a:solidFill>
                <a:srgbClr val="006600"/>
              </a:solidFill>
              <a:effectLst/>
              <a:latin typeface="+mj-lt"/>
            </a:endParaRPr>
          </a:p>
          <a:p>
            <a:pPr algn="ctr"/>
            <a:r>
              <a:rPr lang="fr-FR" sz="2000" i="1" dirty="0">
                <a:solidFill>
                  <a:srgbClr val="006600"/>
                </a:solidFill>
                <a:effectLst/>
                <a:latin typeface="+mj-lt"/>
              </a:rPr>
              <a:t>Les acariens </a:t>
            </a:r>
            <a:r>
              <a:rPr lang="fr-FR" sz="2000" i="1" dirty="0" err="1">
                <a:solidFill>
                  <a:srgbClr val="006600"/>
                </a:solidFill>
                <a:effectLst/>
                <a:latin typeface="+mj-lt"/>
              </a:rPr>
              <a:t>oribatidés</a:t>
            </a:r>
            <a:r>
              <a:rPr lang="fr-FR" sz="2000" i="1" dirty="0">
                <a:solidFill>
                  <a:srgbClr val="006600"/>
                </a:solidFill>
                <a:effectLst/>
                <a:latin typeface="+mj-lt"/>
              </a:rPr>
              <a:t> sont </a:t>
            </a:r>
          </a:p>
          <a:p>
            <a:pPr algn="ctr"/>
            <a:r>
              <a:rPr lang="fr-FR" sz="2000" i="1" dirty="0">
                <a:solidFill>
                  <a:srgbClr val="006600"/>
                </a:solidFill>
                <a:effectLst/>
                <a:latin typeface="+mj-lt"/>
              </a:rPr>
              <a:t>de loin les plus répandus de tous les arthropodes dans les </a:t>
            </a:r>
            <a:r>
              <a:rPr lang="fr-FR" sz="2000" b="0" i="1" dirty="0">
                <a:solidFill>
                  <a:srgbClr val="006600"/>
                </a:solidFill>
                <a:effectLst/>
                <a:latin typeface="+mj-lt"/>
              </a:rPr>
              <a:t>sols forestiers et sont essentiels à la décomposition des détritus organiques et à la distribution </a:t>
            </a:r>
          </a:p>
          <a:p>
            <a:pPr algn="ctr"/>
            <a:r>
              <a:rPr lang="fr-FR" sz="2000" b="0" i="1" dirty="0">
                <a:solidFill>
                  <a:srgbClr val="006600"/>
                </a:solidFill>
                <a:effectLst/>
                <a:latin typeface="+mj-lt"/>
              </a:rPr>
              <a:t>des champignons.</a:t>
            </a:r>
            <a:endParaRPr lang="fr-FR" sz="2000" b="1" i="1" dirty="0">
              <a:solidFill>
                <a:srgbClr val="006600"/>
              </a:solidFill>
              <a:effectLst/>
              <a:latin typeface="+mj-lt"/>
            </a:endParaRPr>
          </a:p>
        </p:txBody>
      </p:sp>
      <p:sp>
        <p:nvSpPr>
          <p:cNvPr id="3" name="ZoneTexte 2">
            <a:extLst>
              <a:ext uri="{FF2B5EF4-FFF2-40B4-BE49-F238E27FC236}">
                <a16:creationId xmlns:a16="http://schemas.microsoft.com/office/drawing/2014/main" id="{2145DB12-B155-4EBE-A0AC-4C495010AAFA}"/>
              </a:ext>
            </a:extLst>
          </p:cNvPr>
          <p:cNvSpPr txBox="1"/>
          <p:nvPr/>
        </p:nvSpPr>
        <p:spPr>
          <a:xfrm>
            <a:off x="7832436" y="3817974"/>
            <a:ext cx="3097068" cy="307777"/>
          </a:xfrm>
          <a:prstGeom prst="rect">
            <a:avLst/>
          </a:prstGeom>
          <a:noFill/>
        </p:spPr>
        <p:txBody>
          <a:bodyPr wrap="square" rtlCol="0">
            <a:spAutoFit/>
          </a:bodyPr>
          <a:lstStyle/>
          <a:p>
            <a:pPr algn="r"/>
            <a:r>
              <a:rPr lang="fr-FR" sz="1400" i="0" dirty="0" err="1">
                <a:solidFill>
                  <a:srgbClr val="000000"/>
                </a:solidFill>
                <a:effectLst/>
                <a:latin typeface="+mj-lt"/>
              </a:rPr>
              <a:t>Phthiracaridae</a:t>
            </a:r>
            <a:endParaRPr lang="fr-FR" sz="1400" dirty="0">
              <a:solidFill>
                <a:srgbClr val="FFFF00"/>
              </a:solidFill>
              <a:latin typeface="+mj-lt"/>
            </a:endParaRPr>
          </a:p>
        </p:txBody>
      </p:sp>
      <p:pic>
        <p:nvPicPr>
          <p:cNvPr id="2052" name="Picture 4">
            <a:extLst>
              <a:ext uri="{FF2B5EF4-FFF2-40B4-BE49-F238E27FC236}">
                <a16:creationId xmlns:a16="http://schemas.microsoft.com/office/drawing/2014/main" id="{D5E6A20A-5939-4C21-A613-4FBFC206A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5642" y="4620441"/>
            <a:ext cx="3221354" cy="2250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2ABE4D0A-7923-4716-91EB-CEC0DF1C4CEF}"/>
              </a:ext>
            </a:extLst>
          </p:cNvPr>
          <p:cNvSpPr txBox="1"/>
          <p:nvPr/>
        </p:nvSpPr>
        <p:spPr>
          <a:xfrm>
            <a:off x="10585973" y="6599744"/>
            <a:ext cx="1371023" cy="307777"/>
          </a:xfrm>
          <a:prstGeom prst="rect">
            <a:avLst/>
          </a:prstGeom>
          <a:noFill/>
        </p:spPr>
        <p:txBody>
          <a:bodyPr wrap="square" rtlCol="0">
            <a:spAutoFit/>
          </a:bodyPr>
          <a:lstStyle/>
          <a:p>
            <a:pPr algn="r"/>
            <a:r>
              <a:rPr lang="fr-FR" sz="1400" i="1" dirty="0" err="1">
                <a:solidFill>
                  <a:srgbClr val="FFFF00"/>
                </a:solidFill>
              </a:rPr>
              <a:t>Camisia</a:t>
            </a:r>
            <a:r>
              <a:rPr lang="fr-FR" sz="1400" i="1" dirty="0">
                <a:solidFill>
                  <a:srgbClr val="FFFF00"/>
                </a:solidFill>
              </a:rPr>
              <a:t> nova</a:t>
            </a:r>
            <a:endParaRPr lang="fr-FR" sz="1400" dirty="0">
              <a:solidFill>
                <a:srgbClr val="FFFF00"/>
              </a:solidFill>
            </a:endParaRPr>
          </a:p>
        </p:txBody>
      </p:sp>
      <p:pic>
        <p:nvPicPr>
          <p:cNvPr id="6" name="Image 5">
            <a:extLst>
              <a:ext uri="{FF2B5EF4-FFF2-40B4-BE49-F238E27FC236}">
                <a16:creationId xmlns:a16="http://schemas.microsoft.com/office/drawing/2014/main" id="{DE017D0C-F43F-4945-B55A-1C263ECE8470}"/>
              </a:ext>
            </a:extLst>
          </p:cNvPr>
          <p:cNvPicPr>
            <a:picLocks noChangeAspect="1"/>
          </p:cNvPicPr>
          <p:nvPr/>
        </p:nvPicPr>
        <p:blipFill rotWithShape="1">
          <a:blip r:embed="rId4"/>
          <a:srcRect l="4534" r="3759"/>
          <a:stretch/>
        </p:blipFill>
        <p:spPr>
          <a:xfrm>
            <a:off x="6852693" y="4608000"/>
            <a:ext cx="1570872" cy="2250000"/>
          </a:xfrm>
          <a:prstGeom prst="rect">
            <a:avLst/>
          </a:prstGeom>
        </p:spPr>
      </p:pic>
      <p:sp>
        <p:nvSpPr>
          <p:cNvPr id="14" name="ZoneTexte 13">
            <a:extLst>
              <a:ext uri="{FF2B5EF4-FFF2-40B4-BE49-F238E27FC236}">
                <a16:creationId xmlns:a16="http://schemas.microsoft.com/office/drawing/2014/main" id="{06720F38-62E8-4DC9-842C-01BCB4B6156A}"/>
              </a:ext>
            </a:extLst>
          </p:cNvPr>
          <p:cNvSpPr txBox="1"/>
          <p:nvPr/>
        </p:nvSpPr>
        <p:spPr>
          <a:xfrm>
            <a:off x="6852692" y="6562664"/>
            <a:ext cx="1713292" cy="276999"/>
          </a:xfrm>
          <a:prstGeom prst="rect">
            <a:avLst/>
          </a:prstGeom>
          <a:noFill/>
        </p:spPr>
        <p:txBody>
          <a:bodyPr wrap="square" rtlCol="0">
            <a:spAutoFit/>
          </a:bodyPr>
          <a:lstStyle/>
          <a:p>
            <a:pPr algn="r"/>
            <a:r>
              <a:rPr lang="fr-FR" sz="1200" i="1" dirty="0" err="1">
                <a:effectLst/>
                <a:latin typeface="+mj-lt"/>
              </a:rPr>
              <a:t>Hermannia</a:t>
            </a:r>
            <a:r>
              <a:rPr lang="fr-FR" sz="1200" i="1" dirty="0">
                <a:effectLst/>
                <a:latin typeface="+mj-lt"/>
              </a:rPr>
              <a:t> </a:t>
            </a:r>
            <a:r>
              <a:rPr lang="fr-FR" sz="1200" i="1" dirty="0" err="1">
                <a:effectLst/>
                <a:latin typeface="+mj-lt"/>
              </a:rPr>
              <a:t>phyllophora</a:t>
            </a:r>
            <a:endParaRPr lang="fr-FR" sz="1200" dirty="0">
              <a:latin typeface="+mj-lt"/>
            </a:endParaRPr>
          </a:p>
        </p:txBody>
      </p:sp>
      <p:pic>
        <p:nvPicPr>
          <p:cNvPr id="2054" name="Picture 6">
            <a:extLst>
              <a:ext uri="{FF2B5EF4-FFF2-40B4-BE49-F238E27FC236}">
                <a16:creationId xmlns:a16="http://schemas.microsoft.com/office/drawing/2014/main" id="{C6EDE3AD-53C2-4B5A-9D44-8D34024999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1582"/>
          <a:stretch/>
        </p:blipFill>
        <p:spPr bwMode="auto">
          <a:xfrm>
            <a:off x="3582405" y="4608000"/>
            <a:ext cx="2958210" cy="2250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B4E851DD-B5F6-479C-81B1-55B2A32EC1A1}"/>
              </a:ext>
            </a:extLst>
          </p:cNvPr>
          <p:cNvSpPr txBox="1"/>
          <p:nvPr/>
        </p:nvSpPr>
        <p:spPr>
          <a:xfrm>
            <a:off x="3582404" y="6562664"/>
            <a:ext cx="2402760" cy="307777"/>
          </a:xfrm>
          <a:prstGeom prst="rect">
            <a:avLst/>
          </a:prstGeom>
          <a:noFill/>
        </p:spPr>
        <p:txBody>
          <a:bodyPr wrap="square" rtlCol="0">
            <a:spAutoFit/>
          </a:bodyPr>
          <a:lstStyle/>
          <a:p>
            <a:r>
              <a:rPr lang="fr-FR" sz="1400" b="0" i="1" dirty="0" err="1">
                <a:solidFill>
                  <a:srgbClr val="000000"/>
                </a:solidFill>
                <a:effectLst/>
                <a:latin typeface="+mj-lt"/>
              </a:rPr>
              <a:t>Oripodoidea</a:t>
            </a:r>
            <a:endParaRPr lang="fr-FR" sz="1400" b="0" i="1" dirty="0">
              <a:solidFill>
                <a:srgbClr val="000000"/>
              </a:solidFill>
              <a:effectLst/>
              <a:latin typeface="+mj-lt"/>
            </a:endParaRPr>
          </a:p>
        </p:txBody>
      </p:sp>
      <p:pic>
        <p:nvPicPr>
          <p:cNvPr id="2056" name="Picture 8">
            <a:extLst>
              <a:ext uri="{FF2B5EF4-FFF2-40B4-BE49-F238E27FC236}">
                <a16:creationId xmlns:a16="http://schemas.microsoft.com/office/drawing/2014/main" id="{9F174C68-F20B-4C03-AD87-25E5A9D80A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090" y="4633305"/>
            <a:ext cx="1651236" cy="2237559"/>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0C0945B8-4244-45D3-AA59-F515B48BFBCA}"/>
              </a:ext>
            </a:extLst>
          </p:cNvPr>
          <p:cNvSpPr txBox="1"/>
          <p:nvPr/>
        </p:nvSpPr>
        <p:spPr>
          <a:xfrm>
            <a:off x="1953916" y="4637232"/>
            <a:ext cx="1075612" cy="400110"/>
          </a:xfrm>
          <a:prstGeom prst="rect">
            <a:avLst/>
          </a:prstGeom>
          <a:noFill/>
        </p:spPr>
        <p:txBody>
          <a:bodyPr wrap="square" rtlCol="0">
            <a:spAutoFit/>
          </a:bodyPr>
          <a:lstStyle/>
          <a:p>
            <a:pPr algn="ctr"/>
            <a:r>
              <a:rPr lang="fr-FR" sz="1000" b="0" i="1" u="none" strike="noStrike" dirty="0" err="1">
                <a:effectLst/>
                <a:latin typeface="+mj-lt"/>
                <a:hlinkClick r:id="rId7" tooltip="Tereticepheus palmicinctum (page does not exist)">
                  <a:extLst>
                    <a:ext uri="{A12FA001-AC4F-418D-AE19-62706E023703}">
                      <ahyp:hlinkClr xmlns:ahyp="http://schemas.microsoft.com/office/drawing/2018/hyperlinkcolor" val="tx"/>
                    </a:ext>
                  </a:extLst>
                </a:hlinkClick>
              </a:rPr>
              <a:t>Tereticepheus</a:t>
            </a:r>
            <a:r>
              <a:rPr lang="fr-FR" sz="1000" b="0" i="1" u="none" strike="noStrike" dirty="0">
                <a:effectLst/>
                <a:latin typeface="+mj-lt"/>
                <a:hlinkClick r:id="rId7" tooltip="Tereticepheus palmicinctum (page does not exist)">
                  <a:extLst>
                    <a:ext uri="{A12FA001-AC4F-418D-AE19-62706E023703}">
                      <ahyp:hlinkClr xmlns:ahyp="http://schemas.microsoft.com/office/drawing/2018/hyperlinkcolor" val="tx"/>
                    </a:ext>
                  </a:extLst>
                </a:hlinkClick>
              </a:rPr>
              <a:t> </a:t>
            </a:r>
            <a:r>
              <a:rPr lang="fr-FR" sz="1000" b="0" i="1" u="none" strike="noStrike" dirty="0" err="1">
                <a:effectLst/>
                <a:latin typeface="+mj-lt"/>
                <a:hlinkClick r:id="rId7" tooltip="Tereticepheus palmicinctum (page does not exist)">
                  <a:extLst>
                    <a:ext uri="{A12FA001-AC4F-418D-AE19-62706E023703}">
                      <ahyp:hlinkClr xmlns:ahyp="http://schemas.microsoft.com/office/drawing/2018/hyperlinkcolor" val="tx"/>
                    </a:ext>
                  </a:extLst>
                </a:hlinkClick>
              </a:rPr>
              <a:t>palmicinctum</a:t>
            </a:r>
            <a:endParaRPr lang="fr-FR" sz="1000" b="0" i="1" dirty="0">
              <a:effectLst/>
              <a:latin typeface="+mj-lt"/>
            </a:endParaRPr>
          </a:p>
        </p:txBody>
      </p:sp>
      <p:sp>
        <p:nvSpPr>
          <p:cNvPr id="12" name="ZoneTexte 11">
            <a:extLst>
              <a:ext uri="{FF2B5EF4-FFF2-40B4-BE49-F238E27FC236}">
                <a16:creationId xmlns:a16="http://schemas.microsoft.com/office/drawing/2014/main" id="{14135AF5-73D8-4F55-898A-B7EA0E2EC04A}"/>
              </a:ext>
            </a:extLst>
          </p:cNvPr>
          <p:cNvSpPr txBox="1"/>
          <p:nvPr/>
        </p:nvSpPr>
        <p:spPr>
          <a:xfrm>
            <a:off x="235005" y="4620441"/>
            <a:ext cx="1241666" cy="1323439"/>
          </a:xfrm>
          <a:prstGeom prst="rect">
            <a:avLst/>
          </a:prstGeom>
          <a:noFill/>
        </p:spPr>
        <p:txBody>
          <a:bodyPr wrap="square" rtlCol="0">
            <a:spAutoFit/>
          </a:bodyPr>
          <a:lstStyle/>
          <a:p>
            <a:pPr algn="ctr"/>
            <a:r>
              <a:rPr lang="fr-FR" sz="2000" b="0" i="0" dirty="0">
                <a:solidFill>
                  <a:srgbClr val="006600"/>
                </a:solidFill>
                <a:effectLst/>
                <a:latin typeface="+mj-lt"/>
              </a:rPr>
              <a:t>Leur taille varie de 0,2 à 1,4 millimètre.</a:t>
            </a:r>
            <a:endParaRPr lang="fr-FR" sz="2000" dirty="0">
              <a:solidFill>
                <a:srgbClr val="006600"/>
              </a:solidFill>
              <a:latin typeface="+mj-lt"/>
            </a:endParaRPr>
          </a:p>
        </p:txBody>
      </p:sp>
    </p:spTree>
    <p:extLst>
      <p:ext uri="{BB962C8B-B14F-4D97-AF65-F5344CB8AC3E}">
        <p14:creationId xmlns:p14="http://schemas.microsoft.com/office/powerpoint/2010/main" val="1103326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2282A4-7670-4711-8A2E-C154BC4A328C}"/>
              </a:ext>
            </a:extLst>
          </p:cNvPr>
          <p:cNvSpPr/>
          <p:nvPr/>
        </p:nvSpPr>
        <p:spPr>
          <a:xfrm>
            <a:off x="819150" y="0"/>
            <a:ext cx="3528000" cy="4247317"/>
          </a:xfrm>
          <a:prstGeom prst="rect">
            <a:avLst/>
          </a:prstGeom>
        </p:spPr>
        <p:txBody>
          <a:bodyPr wrap="square">
            <a:spAutoFit/>
          </a:bodyPr>
          <a:lstStyle/>
          <a:p>
            <a:pPr marR="0" algn="ctr"/>
            <a:r>
              <a:rPr lang="fr-FR" b="1" dirty="0">
                <a:solidFill>
                  <a:srgbClr val="0000FF"/>
                </a:solidFill>
                <a:latin typeface="Garamond" panose="02020404030301010803" pitchFamily="18" charset="0"/>
              </a:rPr>
              <a:t> CLOPORTE</a:t>
            </a:r>
            <a:endParaRPr lang="fr-FR" sz="1600" dirty="0">
              <a:solidFill>
                <a:srgbClr val="FFFFFF"/>
              </a:solidFill>
              <a:latin typeface="Mangal" panose="02040503050203030202" pitchFamily="18" charset="0"/>
            </a:endParaRPr>
          </a:p>
          <a:p>
            <a:pPr marR="0" algn="ctr"/>
            <a:r>
              <a:rPr lang="fr-FR" b="1" i="1" dirty="0">
                <a:solidFill>
                  <a:srgbClr val="0000FF"/>
                </a:solidFill>
                <a:latin typeface="Garamond" panose="02020404030301010803" pitchFamily="18" charset="0"/>
              </a:rPr>
              <a:t>‘</a:t>
            </a:r>
            <a:r>
              <a:rPr lang="fr-FR" b="1" i="1" dirty="0" err="1">
                <a:solidFill>
                  <a:srgbClr val="0000FF"/>
                </a:solidFill>
                <a:latin typeface="Garamond" panose="02020404030301010803" pitchFamily="18" charset="0"/>
              </a:rPr>
              <a:t>Treue</a:t>
            </a:r>
            <a:r>
              <a:rPr lang="fr-FR" b="1" i="1" dirty="0">
                <a:solidFill>
                  <a:srgbClr val="0000FF"/>
                </a:solidFill>
                <a:latin typeface="Garamond" panose="02020404030301010803" pitchFamily="18" charset="0"/>
              </a:rPr>
              <a:t>, </a:t>
            </a:r>
          </a:p>
          <a:p>
            <a:pPr marR="0" algn="ctr"/>
            <a:r>
              <a:rPr lang="fr-FR" b="1" i="1" dirty="0" err="1">
                <a:solidFill>
                  <a:srgbClr val="0000FF"/>
                </a:solidFill>
                <a:latin typeface="Garamond" panose="02020404030301010803" pitchFamily="18" charset="0"/>
              </a:rPr>
              <a:t>Treve</a:t>
            </a:r>
            <a:r>
              <a:rPr lang="fr-FR" b="1" i="1" dirty="0">
                <a:solidFill>
                  <a:srgbClr val="0000FF"/>
                </a:solidFill>
                <a:latin typeface="Garamond" panose="02020404030301010803" pitchFamily="18" charset="0"/>
              </a:rPr>
              <a:t>, </a:t>
            </a:r>
          </a:p>
          <a:p>
            <a:pPr marR="0" algn="ctr"/>
            <a:r>
              <a:rPr lang="fr-FR" b="1" i="1" dirty="0" err="1">
                <a:solidFill>
                  <a:srgbClr val="0000FF"/>
                </a:solidFill>
                <a:latin typeface="Garamond" panose="02020404030301010803" pitchFamily="18" charset="0"/>
              </a:rPr>
              <a:t>Goréte</a:t>
            </a:r>
            <a:r>
              <a:rPr lang="fr-FR" b="1" i="1" dirty="0">
                <a:solidFill>
                  <a:srgbClr val="0000FF"/>
                </a:solidFill>
                <a:latin typeface="Garamond" panose="02020404030301010803" pitchFamily="18" charset="0"/>
              </a:rPr>
              <a:t>, </a:t>
            </a:r>
          </a:p>
          <a:p>
            <a:pPr marR="0" algn="ctr"/>
            <a:r>
              <a:rPr lang="fr-FR" b="1" i="1" dirty="0" err="1">
                <a:solidFill>
                  <a:srgbClr val="0000FF"/>
                </a:solidFill>
                <a:latin typeface="Garamond" panose="02020404030301010803" pitchFamily="18" charset="0"/>
              </a:rPr>
              <a:t>Frme</a:t>
            </a:r>
            <a:r>
              <a:rPr lang="fr-FR" b="1" i="1" dirty="0">
                <a:solidFill>
                  <a:srgbClr val="0000FF"/>
                </a:solidFill>
                <a:latin typeface="Garamond" panose="02020404030301010803" pitchFamily="18" charset="0"/>
              </a:rPr>
              <a:t>-a-</a:t>
            </a:r>
            <a:r>
              <a:rPr lang="fr-FR" b="1" i="1" dirty="0" err="1">
                <a:solidFill>
                  <a:srgbClr val="0000FF"/>
                </a:solidFill>
                <a:latin typeface="Garamond" panose="02020404030301010803" pitchFamily="18" charset="0"/>
              </a:rPr>
              <a:t>cllai</a:t>
            </a:r>
            <a:r>
              <a:rPr lang="fr-FR" b="1" i="1" dirty="0">
                <a:solidFill>
                  <a:srgbClr val="0000FF"/>
                </a:solidFill>
                <a:latin typeface="Garamond" panose="02020404030301010803" pitchFamily="18" charset="0"/>
              </a:rPr>
              <a:t>’</a:t>
            </a:r>
            <a:endParaRPr lang="fr-FR" sz="1600" dirty="0">
              <a:solidFill>
                <a:srgbClr val="FFFFFF"/>
              </a:solidFill>
              <a:latin typeface="Mangal" panose="02040503050203030202" pitchFamily="18" charset="0"/>
            </a:endParaRPr>
          </a:p>
          <a:p>
            <a:pPr marR="0" algn="ctr"/>
            <a:r>
              <a:rPr lang="fr-FR" b="1" dirty="0">
                <a:solidFill>
                  <a:srgbClr val="0000FF"/>
                </a:solidFill>
                <a:latin typeface="Garamond" panose="02020404030301010803" pitchFamily="18" charset="0"/>
              </a:rPr>
              <a:t>Âne </a:t>
            </a:r>
            <a:r>
              <a:rPr lang="fr-FR" b="1" dirty="0" err="1">
                <a:solidFill>
                  <a:srgbClr val="0000FF"/>
                </a:solidFill>
                <a:latin typeface="Garamond" panose="02020404030301010803" pitchFamily="18" charset="0"/>
              </a:rPr>
              <a:t>bourdin</a:t>
            </a:r>
            <a:r>
              <a:rPr lang="fr-FR" b="1" dirty="0">
                <a:solidFill>
                  <a:srgbClr val="0000FF"/>
                </a:solidFill>
                <a:latin typeface="Garamond" panose="02020404030301010803" pitchFamily="18" charset="0"/>
              </a:rPr>
              <a:t>, Armadille,</a:t>
            </a:r>
          </a:p>
          <a:p>
            <a:pPr marR="0" algn="ctr"/>
            <a:r>
              <a:rPr lang="fr-FR" b="1" dirty="0">
                <a:solidFill>
                  <a:srgbClr val="0000FF"/>
                </a:solidFill>
                <a:latin typeface="Garamond" panose="02020404030301010803" pitchFamily="18" charset="0"/>
              </a:rPr>
              <a:t>Pou de cochon</a:t>
            </a:r>
            <a:r>
              <a:rPr lang="fr-FR" b="1" i="1" dirty="0">
                <a:solidFill>
                  <a:srgbClr val="0000FF"/>
                </a:solidFill>
                <a:latin typeface="Garamond" panose="02020404030301010803" pitchFamily="18" charset="0"/>
              </a:rPr>
              <a:t>,</a:t>
            </a:r>
          </a:p>
          <a:p>
            <a:pPr marR="0" algn="ctr"/>
            <a:r>
              <a:rPr lang="fr-FR" b="1" dirty="0">
                <a:solidFill>
                  <a:srgbClr val="0000FF"/>
                </a:solidFill>
                <a:latin typeface="Garamond" panose="02020404030301010803" pitchFamily="18" charset="0"/>
              </a:rPr>
              <a:t>Cochon de St Antoine </a:t>
            </a:r>
          </a:p>
          <a:p>
            <a:pPr marR="0" algn="ctr"/>
            <a:r>
              <a:rPr lang="fr-FR" sz="2000" b="1" dirty="0" err="1">
                <a:solidFill>
                  <a:srgbClr val="0000FF"/>
                </a:solidFill>
                <a:latin typeface="+mj-lt"/>
              </a:rPr>
              <a:t>Porcellion</a:t>
            </a:r>
            <a:endParaRPr lang="fr-FR" sz="2000" b="1" dirty="0">
              <a:solidFill>
                <a:srgbClr val="0000FF"/>
              </a:solidFill>
              <a:latin typeface="+mj-lt"/>
            </a:endParaRPr>
          </a:p>
          <a:p>
            <a:pPr marR="0" algn="ctr"/>
            <a:r>
              <a:rPr lang="fr-FR" b="1" dirty="0">
                <a:solidFill>
                  <a:srgbClr val="009900"/>
                </a:solidFill>
                <a:latin typeface="Garamond" panose="02020404030301010803" pitchFamily="18" charset="0"/>
              </a:rPr>
              <a:t>En argot, le concierge est un cloporte (clôt-porte, </a:t>
            </a:r>
            <a:r>
              <a:rPr lang="fr-FR" sz="1200" b="1" dirty="0" err="1">
                <a:solidFill>
                  <a:srgbClr val="009900"/>
                </a:solidFill>
                <a:latin typeface="Garamond" panose="02020404030301010803" pitchFamily="18" charset="0"/>
              </a:rPr>
              <a:t>Audebrand</a:t>
            </a:r>
            <a:r>
              <a:rPr lang="fr-FR" sz="1200" b="1" dirty="0">
                <a:solidFill>
                  <a:srgbClr val="009900"/>
                </a:solidFill>
                <a:latin typeface="Garamond" panose="02020404030301010803" pitchFamily="18" charset="0"/>
              </a:rPr>
              <a:t>, 1883)</a:t>
            </a:r>
            <a:endParaRPr lang="fr-FR" sz="1600" dirty="0">
              <a:solidFill>
                <a:srgbClr val="FFFFFF"/>
              </a:solidFill>
              <a:latin typeface="Mangal" panose="02040503050203030202" pitchFamily="18" charset="0"/>
            </a:endParaRPr>
          </a:p>
          <a:p>
            <a:pPr marR="0" algn="ctr"/>
            <a:r>
              <a:rPr lang="fr-FR" b="1" dirty="0" err="1">
                <a:solidFill>
                  <a:srgbClr val="993300"/>
                </a:solidFill>
                <a:latin typeface="Garamond" panose="02020404030301010803" pitchFamily="18" charset="0"/>
              </a:rPr>
              <a:t>Rollassel</a:t>
            </a:r>
            <a:endParaRPr lang="fr-FR" sz="1600" dirty="0">
              <a:solidFill>
                <a:srgbClr val="FFFFFF"/>
              </a:solidFill>
              <a:latin typeface="Mangal" panose="02040503050203030202" pitchFamily="18" charset="0"/>
            </a:endParaRPr>
          </a:p>
          <a:p>
            <a:pPr marR="0" algn="ctr"/>
            <a:r>
              <a:rPr lang="fr-FR" b="1" dirty="0">
                <a:solidFill>
                  <a:srgbClr val="990099"/>
                </a:solidFill>
                <a:latin typeface="Garamond" panose="02020404030301010803" pitchFamily="18" charset="0"/>
              </a:rPr>
              <a:t>(Common) </a:t>
            </a:r>
            <a:r>
              <a:rPr lang="fr-FR" b="1" dirty="0" err="1">
                <a:solidFill>
                  <a:srgbClr val="990099"/>
                </a:solidFill>
                <a:latin typeface="Garamond" panose="02020404030301010803" pitchFamily="18" charset="0"/>
              </a:rPr>
              <a:t>pill</a:t>
            </a:r>
            <a:r>
              <a:rPr lang="fr-FR" b="1" dirty="0">
                <a:solidFill>
                  <a:srgbClr val="990099"/>
                </a:solidFill>
                <a:latin typeface="Garamond" panose="02020404030301010803" pitchFamily="18" charset="0"/>
              </a:rPr>
              <a:t>-bug</a:t>
            </a:r>
            <a:endParaRPr lang="fr-FR" sz="1600" dirty="0">
              <a:solidFill>
                <a:srgbClr val="FFFFFF"/>
              </a:solidFill>
              <a:latin typeface="Mangal" panose="02040503050203030202" pitchFamily="18" charset="0"/>
            </a:endParaRPr>
          </a:p>
          <a:p>
            <a:pPr marR="0" algn="ctr"/>
            <a:r>
              <a:rPr lang="fr-FR" b="1" i="1" dirty="0" err="1">
                <a:solidFill>
                  <a:srgbClr val="000000"/>
                </a:solidFill>
                <a:latin typeface="Garamond" panose="02020404030301010803" pitchFamily="18" charset="0"/>
              </a:rPr>
              <a:t>Armadillidium</a:t>
            </a:r>
            <a:r>
              <a:rPr lang="fr-FR" b="1" i="1" dirty="0">
                <a:solidFill>
                  <a:srgbClr val="000000"/>
                </a:solidFill>
                <a:latin typeface="Garamond" panose="02020404030301010803" pitchFamily="18" charset="0"/>
              </a:rPr>
              <a:t> </a:t>
            </a:r>
            <a:r>
              <a:rPr lang="fr-FR" b="1" i="1" dirty="0" err="1">
                <a:solidFill>
                  <a:srgbClr val="000000"/>
                </a:solidFill>
                <a:latin typeface="Garamond" panose="02020404030301010803" pitchFamily="18" charset="0"/>
              </a:rPr>
              <a:t>vulgare</a:t>
            </a:r>
            <a:r>
              <a:rPr lang="fr-FR" sz="1100" b="1" i="1" dirty="0">
                <a:solidFill>
                  <a:srgbClr val="000000"/>
                </a:solidFill>
                <a:latin typeface="Garamond" panose="02020404030301010803" pitchFamily="18" charset="0"/>
              </a:rPr>
              <a:t>  </a:t>
            </a:r>
            <a:r>
              <a:rPr lang="fr-FR" sz="1100" b="1" dirty="0">
                <a:solidFill>
                  <a:srgbClr val="000000"/>
                </a:solidFill>
                <a:latin typeface="Garamond" panose="02020404030301010803" pitchFamily="18" charset="0"/>
              </a:rPr>
              <a:t>Latreille, 1804</a:t>
            </a:r>
            <a:r>
              <a:rPr lang="fr-FR" b="1" dirty="0">
                <a:solidFill>
                  <a:srgbClr val="000000"/>
                </a:solidFill>
                <a:latin typeface="Garamond" panose="02020404030301010803" pitchFamily="18" charset="0"/>
              </a:rPr>
              <a:t>                         </a:t>
            </a:r>
            <a:endParaRPr lang="fr-FR" sz="1600" dirty="0">
              <a:solidFill>
                <a:srgbClr val="FFFFFF"/>
              </a:solidFill>
              <a:latin typeface="Mangal" panose="02040503050203030202" pitchFamily="18" charset="0"/>
            </a:endParaRPr>
          </a:p>
          <a:p>
            <a:pPr algn="ctr"/>
            <a:r>
              <a:rPr lang="fr-FR" sz="1200" b="1" dirty="0">
                <a:solidFill>
                  <a:srgbClr val="800000"/>
                </a:solidFill>
                <a:latin typeface="Garamond" panose="02020404030301010803" pitchFamily="18" charset="0"/>
              </a:rPr>
              <a:t> </a:t>
            </a:r>
            <a:r>
              <a:rPr lang="fr-FR" sz="1200" b="1" dirty="0" err="1">
                <a:solidFill>
                  <a:srgbClr val="800000"/>
                </a:solidFill>
                <a:latin typeface="Garamond" panose="02020404030301010803" pitchFamily="18" charset="0"/>
              </a:rPr>
              <a:t>Coccinellidae</a:t>
            </a:r>
            <a:r>
              <a:rPr lang="fr-FR" sz="1600" dirty="0">
                <a:solidFill>
                  <a:srgbClr val="FFFFFF"/>
                </a:solidFill>
                <a:latin typeface="Mangal" panose="02040503050203030202" pitchFamily="18" charset="0"/>
              </a:rPr>
              <a:t>		</a:t>
            </a:r>
            <a:r>
              <a:rPr lang="fr-FR" sz="1200" b="1" dirty="0">
                <a:solidFill>
                  <a:srgbClr val="800000"/>
                </a:solidFill>
                <a:latin typeface="Garamond" panose="02020404030301010803" pitchFamily="18" charset="0"/>
              </a:rPr>
              <a:t>                             </a:t>
            </a:r>
            <a:r>
              <a:rPr lang="fr-FR" sz="1200" b="1" dirty="0">
                <a:solidFill>
                  <a:srgbClr val="FF0000"/>
                </a:solidFill>
                <a:latin typeface="Garamond" panose="02020404030301010803" pitchFamily="18" charset="0"/>
              </a:rPr>
              <a:t>Coléoptère</a:t>
            </a:r>
            <a:endParaRPr lang="fr-FR" sz="1600" dirty="0">
              <a:solidFill>
                <a:srgbClr val="FFFFFF"/>
              </a:solidFill>
              <a:latin typeface="Mangal" panose="02040503050203030202" pitchFamily="18" charset="0"/>
            </a:endParaRPr>
          </a:p>
        </p:txBody>
      </p:sp>
      <p:sp>
        <p:nvSpPr>
          <p:cNvPr id="7" name="Rectangle 6">
            <a:extLst>
              <a:ext uri="{FF2B5EF4-FFF2-40B4-BE49-F238E27FC236}">
                <a16:creationId xmlns:a16="http://schemas.microsoft.com/office/drawing/2014/main" id="{4C4936AA-31FC-4D2B-9706-71E9D299AC98}"/>
              </a:ext>
            </a:extLst>
          </p:cNvPr>
          <p:cNvSpPr/>
          <p:nvPr/>
        </p:nvSpPr>
        <p:spPr>
          <a:xfrm rot="16200000">
            <a:off x="9509195" y="2599102"/>
            <a:ext cx="3327201" cy="400110"/>
          </a:xfrm>
          <a:prstGeom prst="rect">
            <a:avLst/>
          </a:prstGeom>
        </p:spPr>
        <p:txBody>
          <a:bodyPr wrap="square">
            <a:spAutoFit/>
          </a:bodyPr>
          <a:lstStyle/>
          <a:p>
            <a:r>
              <a:rPr lang="fr-FR" sz="1000" dirty="0">
                <a:latin typeface="+mj-lt"/>
              </a:rPr>
              <a:t>Par Franco </a:t>
            </a:r>
            <a:r>
              <a:rPr lang="fr-FR" sz="1000" dirty="0" err="1">
                <a:latin typeface="+mj-lt"/>
              </a:rPr>
              <a:t>Folini</a:t>
            </a:r>
            <a:r>
              <a:rPr lang="fr-FR" sz="1000" dirty="0">
                <a:latin typeface="+mj-lt"/>
              </a:rPr>
              <a:t> — San Francisco, California, CC BY 2.5, https://commons.wikimedia.org/w/index.php?curid=789616</a:t>
            </a:r>
          </a:p>
        </p:txBody>
      </p:sp>
      <p:pic>
        <p:nvPicPr>
          <p:cNvPr id="1026" name="Picture 2" descr="Description de cette image, également commentée ci-après">
            <a:extLst>
              <a:ext uri="{FF2B5EF4-FFF2-40B4-BE49-F238E27FC236}">
                <a16:creationId xmlns:a16="http://schemas.microsoft.com/office/drawing/2014/main" id="{2892C058-BC51-4A3F-8010-AE3AAD5E1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7805" y="-1"/>
            <a:ext cx="5950346" cy="446275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4F1B507F-7188-48B7-BD55-31A7B3520306}"/>
              </a:ext>
            </a:extLst>
          </p:cNvPr>
          <p:cNvPicPr>
            <a:picLocks noChangeAspect="1"/>
          </p:cNvPicPr>
          <p:nvPr/>
        </p:nvPicPr>
        <p:blipFill>
          <a:blip r:embed="rId3"/>
          <a:stretch>
            <a:fillRect/>
          </a:stretch>
        </p:blipFill>
        <p:spPr>
          <a:xfrm>
            <a:off x="446853" y="4608000"/>
            <a:ext cx="3375000" cy="2250000"/>
          </a:xfrm>
          <a:prstGeom prst="rect">
            <a:avLst/>
          </a:prstGeom>
        </p:spPr>
      </p:pic>
      <p:pic>
        <p:nvPicPr>
          <p:cNvPr id="4098" name="Picture 2">
            <a:extLst>
              <a:ext uri="{FF2B5EF4-FFF2-40B4-BE49-F238E27FC236}">
                <a16:creationId xmlns:a16="http://schemas.microsoft.com/office/drawing/2014/main" id="{0843565F-6762-4F59-953E-33067569D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0945" y="4608000"/>
            <a:ext cx="3011055" cy="225829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C5D404D-772E-4272-840F-F7A86DAD01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092" y="4608001"/>
            <a:ext cx="3011055" cy="2258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43134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2282A4-7670-4711-8A2E-C154BC4A328C}"/>
              </a:ext>
            </a:extLst>
          </p:cNvPr>
          <p:cNvSpPr/>
          <p:nvPr/>
        </p:nvSpPr>
        <p:spPr>
          <a:xfrm>
            <a:off x="819150" y="0"/>
            <a:ext cx="3528000" cy="4431983"/>
          </a:xfrm>
          <a:prstGeom prst="rect">
            <a:avLst/>
          </a:prstGeom>
        </p:spPr>
        <p:txBody>
          <a:bodyPr wrap="square">
            <a:spAutoFit/>
          </a:bodyPr>
          <a:lstStyle/>
          <a:p>
            <a:pPr marR="0" algn="ctr"/>
            <a:r>
              <a:rPr lang="fr-FR" b="1" dirty="0">
                <a:solidFill>
                  <a:srgbClr val="0000FF"/>
                </a:solidFill>
                <a:latin typeface="Garamond" panose="02020404030301010803" pitchFamily="18" charset="0"/>
              </a:rPr>
              <a:t> COLLEMBOLES</a:t>
            </a:r>
            <a:endParaRPr lang="fr-FR" sz="1600" dirty="0">
              <a:solidFill>
                <a:srgbClr val="FFFFFF"/>
              </a:solidFill>
              <a:latin typeface="Mangal" panose="02040503050203030202" pitchFamily="18" charset="0"/>
            </a:endParaRPr>
          </a:p>
          <a:p>
            <a:pPr marR="0" algn="ctr"/>
            <a:r>
              <a:rPr lang="fr-FR" b="1" i="0" dirty="0" err="1">
                <a:solidFill>
                  <a:srgbClr val="008000"/>
                </a:solidFill>
                <a:effectLst/>
                <a:latin typeface="+mj-lt"/>
              </a:rPr>
              <a:t>Collembola</a:t>
            </a:r>
            <a:r>
              <a:rPr lang="fr-FR" b="1" i="0" dirty="0">
                <a:solidFill>
                  <a:srgbClr val="008000"/>
                </a:solidFill>
                <a:effectLst/>
                <a:latin typeface="+mj-lt"/>
              </a:rPr>
              <a:t> vient du grec </a:t>
            </a:r>
            <a:r>
              <a:rPr lang="fr-FR" b="1" i="1" dirty="0">
                <a:solidFill>
                  <a:srgbClr val="008000"/>
                </a:solidFill>
                <a:effectLst/>
                <a:latin typeface="+mj-lt"/>
              </a:rPr>
              <a:t>coll</a:t>
            </a:r>
            <a:r>
              <a:rPr lang="fr-FR" b="1" i="0" dirty="0">
                <a:solidFill>
                  <a:srgbClr val="008000"/>
                </a:solidFill>
                <a:effectLst/>
                <a:latin typeface="+mj-lt"/>
              </a:rPr>
              <a:t>, « qui colle » et </a:t>
            </a:r>
            <a:r>
              <a:rPr lang="fr-FR" b="1" i="1" dirty="0" err="1">
                <a:solidFill>
                  <a:srgbClr val="008000"/>
                </a:solidFill>
                <a:effectLst/>
                <a:latin typeface="+mj-lt"/>
              </a:rPr>
              <a:t>embol</a:t>
            </a:r>
            <a:r>
              <a:rPr lang="fr-FR" b="1" i="0" dirty="0">
                <a:solidFill>
                  <a:srgbClr val="008000"/>
                </a:solidFill>
                <a:effectLst/>
                <a:latin typeface="+mj-lt"/>
              </a:rPr>
              <a:t>, « cale ». </a:t>
            </a:r>
          </a:p>
          <a:p>
            <a:pPr marR="0" algn="ctr"/>
            <a:r>
              <a:rPr lang="fr-FR" b="1" i="0" dirty="0">
                <a:solidFill>
                  <a:srgbClr val="008000"/>
                </a:solidFill>
                <a:effectLst/>
                <a:latin typeface="+mj-lt"/>
              </a:rPr>
              <a:t>Il fait référence au </a:t>
            </a:r>
            <a:r>
              <a:rPr lang="fr-FR" b="1" i="0" dirty="0" err="1">
                <a:solidFill>
                  <a:srgbClr val="008000"/>
                </a:solidFill>
                <a:effectLst/>
                <a:latin typeface="+mj-lt"/>
              </a:rPr>
              <a:t>collophore</a:t>
            </a:r>
            <a:r>
              <a:rPr lang="fr-FR" b="1" i="0" dirty="0">
                <a:solidFill>
                  <a:srgbClr val="008000"/>
                </a:solidFill>
                <a:effectLst/>
                <a:latin typeface="+mj-lt"/>
              </a:rPr>
              <a:t>, </a:t>
            </a:r>
          </a:p>
          <a:p>
            <a:pPr marR="0" algn="ctr"/>
            <a:r>
              <a:rPr lang="fr-FR" b="1" i="0" dirty="0">
                <a:solidFill>
                  <a:srgbClr val="008000"/>
                </a:solidFill>
                <a:effectLst/>
                <a:latin typeface="+mj-lt"/>
              </a:rPr>
              <a:t>une structure situé sur la partie ventrale de l'abdomen </a:t>
            </a:r>
          </a:p>
          <a:p>
            <a:pPr marR="0" algn="ctr"/>
            <a:r>
              <a:rPr lang="fr-FR" b="1" i="0" dirty="0">
                <a:solidFill>
                  <a:srgbClr val="008000"/>
                </a:solidFill>
                <a:effectLst/>
                <a:latin typeface="+mj-lt"/>
              </a:rPr>
              <a:t>dont on supposait une fonction d'adhésion au support.</a:t>
            </a:r>
          </a:p>
          <a:p>
            <a:pPr marR="0" algn="ctr"/>
            <a:r>
              <a:rPr lang="fr-FR" b="1" i="1" dirty="0">
                <a:solidFill>
                  <a:srgbClr val="006600"/>
                </a:solidFill>
                <a:effectLst/>
                <a:latin typeface="+mj-lt"/>
              </a:rPr>
              <a:t>Les collemboles sont principalement </a:t>
            </a:r>
          </a:p>
          <a:p>
            <a:pPr marR="0" algn="ctr"/>
            <a:r>
              <a:rPr lang="fr-FR" b="1" i="1" dirty="0">
                <a:solidFill>
                  <a:srgbClr val="006600"/>
                </a:solidFill>
                <a:latin typeface="+mj-lt"/>
              </a:rPr>
              <a:t>détritivores</a:t>
            </a:r>
            <a:r>
              <a:rPr lang="fr-FR" b="1" i="1" dirty="0">
                <a:solidFill>
                  <a:srgbClr val="006600"/>
                </a:solidFill>
                <a:effectLst/>
                <a:latin typeface="+mj-lt"/>
              </a:rPr>
              <a:t> et </a:t>
            </a:r>
            <a:r>
              <a:rPr lang="fr-FR" b="1" i="1" dirty="0" err="1">
                <a:solidFill>
                  <a:srgbClr val="006600"/>
                </a:solidFill>
                <a:latin typeface="+mj-lt"/>
              </a:rPr>
              <a:t>microbivores</a:t>
            </a:r>
            <a:endParaRPr lang="fr-FR" b="1" i="1" dirty="0">
              <a:solidFill>
                <a:srgbClr val="006600"/>
              </a:solidFill>
              <a:latin typeface="+mj-lt"/>
            </a:endParaRPr>
          </a:p>
          <a:p>
            <a:pPr marR="0" algn="ctr"/>
            <a:r>
              <a:rPr lang="fr-FR" b="1" dirty="0" err="1">
                <a:solidFill>
                  <a:srgbClr val="993300"/>
                </a:solidFill>
                <a:latin typeface="Garamond" panose="02020404030301010803" pitchFamily="18" charset="0"/>
              </a:rPr>
              <a:t>Springschwänze</a:t>
            </a:r>
            <a:endParaRPr lang="fr-FR" sz="1600" dirty="0">
              <a:solidFill>
                <a:srgbClr val="FFFFFF"/>
              </a:solidFill>
              <a:latin typeface="Mangal" panose="02040503050203030202" pitchFamily="18" charset="0"/>
            </a:endParaRPr>
          </a:p>
          <a:p>
            <a:pPr marR="0" algn="ctr"/>
            <a:r>
              <a:rPr lang="fr-FR" b="1" dirty="0" err="1">
                <a:solidFill>
                  <a:srgbClr val="990099"/>
                </a:solidFill>
                <a:latin typeface="Garamond" panose="02020404030301010803" pitchFamily="18" charset="0"/>
              </a:rPr>
              <a:t>Springtails</a:t>
            </a:r>
            <a:endParaRPr lang="fr-FR" sz="1600" dirty="0">
              <a:solidFill>
                <a:srgbClr val="FFFFFF"/>
              </a:solidFill>
              <a:latin typeface="Mangal" panose="02040503050203030202" pitchFamily="18" charset="0"/>
            </a:endParaRPr>
          </a:p>
          <a:p>
            <a:pPr marR="0" algn="ctr"/>
            <a:r>
              <a:rPr lang="fr-FR" b="1" i="1" dirty="0" err="1">
                <a:solidFill>
                  <a:srgbClr val="000000"/>
                </a:solidFill>
                <a:latin typeface="Garamond" panose="02020404030301010803" pitchFamily="18" charset="0"/>
              </a:rPr>
              <a:t>Collembola</a:t>
            </a:r>
            <a:r>
              <a:rPr lang="fr-FR" b="1" i="1" dirty="0">
                <a:solidFill>
                  <a:srgbClr val="000000"/>
                </a:solidFill>
                <a:latin typeface="Garamond" panose="02020404030301010803" pitchFamily="18" charset="0"/>
              </a:rPr>
              <a:t> </a:t>
            </a:r>
          </a:p>
          <a:p>
            <a:pPr marR="0" algn="ctr"/>
            <a:r>
              <a:rPr lang="fr-FR" b="1" dirty="0">
                <a:solidFill>
                  <a:srgbClr val="000000"/>
                </a:solidFill>
                <a:latin typeface="Garamond" panose="02020404030301010803" pitchFamily="18" charset="0"/>
              </a:rPr>
              <a:t>Lubbock, 1870</a:t>
            </a:r>
          </a:p>
          <a:p>
            <a:pPr marR="0" algn="ctr"/>
            <a:r>
              <a:rPr lang="fr-FR" sz="1200" b="1" dirty="0">
                <a:solidFill>
                  <a:srgbClr val="800000"/>
                </a:solidFill>
                <a:latin typeface="Garamond" panose="02020404030301010803" pitchFamily="18" charset="0"/>
              </a:rPr>
              <a:t> </a:t>
            </a:r>
            <a:r>
              <a:rPr lang="fr-FR" sz="1200" b="1" dirty="0" err="1">
                <a:solidFill>
                  <a:srgbClr val="800000"/>
                </a:solidFill>
                <a:latin typeface="Garamond" panose="02020404030301010803" pitchFamily="18" charset="0"/>
              </a:rPr>
              <a:t>Pancrustacea</a:t>
            </a:r>
            <a:r>
              <a:rPr lang="fr-FR" sz="1200" b="1" dirty="0">
                <a:solidFill>
                  <a:srgbClr val="800000"/>
                </a:solidFill>
                <a:latin typeface="Garamond" panose="02020404030301010803" pitchFamily="18" charset="0"/>
              </a:rPr>
              <a:t>                                          </a:t>
            </a:r>
            <a:r>
              <a:rPr lang="fr-FR" sz="1200" b="1" dirty="0">
                <a:solidFill>
                  <a:srgbClr val="FF0000"/>
                </a:solidFill>
                <a:latin typeface="Garamond" panose="02020404030301010803" pitchFamily="18" charset="0"/>
              </a:rPr>
              <a:t>Arthropode</a:t>
            </a:r>
            <a:endParaRPr lang="fr-FR" sz="1600" dirty="0">
              <a:solidFill>
                <a:srgbClr val="FFFFFF"/>
              </a:solidFill>
              <a:latin typeface="Mangal" panose="02040503050203030202" pitchFamily="18" charset="0"/>
            </a:endParaRPr>
          </a:p>
        </p:txBody>
      </p:sp>
      <p:sp>
        <p:nvSpPr>
          <p:cNvPr id="2" name="ZoneTexte 1">
            <a:extLst>
              <a:ext uri="{FF2B5EF4-FFF2-40B4-BE49-F238E27FC236}">
                <a16:creationId xmlns:a16="http://schemas.microsoft.com/office/drawing/2014/main" id="{240FCABA-40BA-4923-8745-6404BF48157A}"/>
              </a:ext>
            </a:extLst>
          </p:cNvPr>
          <p:cNvSpPr txBox="1"/>
          <p:nvPr/>
        </p:nvSpPr>
        <p:spPr>
          <a:xfrm>
            <a:off x="7134224" y="3571280"/>
            <a:ext cx="4358241" cy="523220"/>
          </a:xfrm>
          <a:prstGeom prst="rect">
            <a:avLst/>
          </a:prstGeom>
          <a:noFill/>
        </p:spPr>
        <p:txBody>
          <a:bodyPr wrap="square" rtlCol="0">
            <a:spAutoFit/>
          </a:bodyPr>
          <a:lstStyle/>
          <a:p>
            <a:r>
              <a:rPr lang="fr-FR" sz="1400"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https://upload.wikimedia.org/wikipedia/commons/0/0e/Allacma_fusca_on_rotting_wood.ogv</a:t>
            </a:r>
            <a:endParaRPr lang="fr-FR" sz="1400" dirty="0">
              <a:solidFill>
                <a:srgbClr val="0070C0"/>
              </a:solidFill>
            </a:endParaRPr>
          </a:p>
        </p:txBody>
      </p:sp>
      <p:pic>
        <p:nvPicPr>
          <p:cNvPr id="6" name="Image 5">
            <a:extLst>
              <a:ext uri="{FF2B5EF4-FFF2-40B4-BE49-F238E27FC236}">
                <a16:creationId xmlns:a16="http://schemas.microsoft.com/office/drawing/2014/main" id="{1EA47326-BE29-4DCF-AE29-EA4F8D3B6995}"/>
              </a:ext>
            </a:extLst>
          </p:cNvPr>
          <p:cNvPicPr>
            <a:picLocks noChangeAspect="1"/>
          </p:cNvPicPr>
          <p:nvPr/>
        </p:nvPicPr>
        <p:blipFill rotWithShape="1">
          <a:blip r:embed="rId3"/>
          <a:srcRect l="28437" t="30417" r="26172" b="20555"/>
          <a:stretch/>
        </p:blipFill>
        <p:spPr>
          <a:xfrm>
            <a:off x="7134224" y="0"/>
            <a:ext cx="4358241" cy="2647950"/>
          </a:xfrm>
          <a:prstGeom prst="rect">
            <a:avLst/>
          </a:prstGeom>
        </p:spPr>
      </p:pic>
      <p:sp>
        <p:nvSpPr>
          <p:cNvPr id="8" name="ZoneTexte 7">
            <a:extLst>
              <a:ext uri="{FF2B5EF4-FFF2-40B4-BE49-F238E27FC236}">
                <a16:creationId xmlns:a16="http://schemas.microsoft.com/office/drawing/2014/main" id="{E7F929B1-FA14-40AF-817F-22350B8712A5}"/>
              </a:ext>
            </a:extLst>
          </p:cNvPr>
          <p:cNvSpPr txBox="1"/>
          <p:nvPr/>
        </p:nvSpPr>
        <p:spPr>
          <a:xfrm>
            <a:off x="7134224" y="2647950"/>
            <a:ext cx="4358240" cy="923330"/>
          </a:xfrm>
          <a:prstGeom prst="rect">
            <a:avLst/>
          </a:prstGeom>
          <a:noFill/>
        </p:spPr>
        <p:txBody>
          <a:bodyPr wrap="square" rtlCol="0">
            <a:spAutoFit/>
          </a:bodyPr>
          <a:lstStyle/>
          <a:p>
            <a:r>
              <a:rPr lang="fr-FR" b="0" i="1" dirty="0" err="1">
                <a:solidFill>
                  <a:srgbClr val="202122"/>
                </a:solidFill>
                <a:effectLst/>
                <a:latin typeface="+mj-lt"/>
              </a:rPr>
              <a:t>Allacma</a:t>
            </a:r>
            <a:r>
              <a:rPr lang="fr-FR" b="0" i="1" dirty="0">
                <a:solidFill>
                  <a:srgbClr val="202122"/>
                </a:solidFill>
                <a:effectLst/>
                <a:latin typeface="+mj-lt"/>
              </a:rPr>
              <a:t> </a:t>
            </a:r>
            <a:r>
              <a:rPr lang="fr-FR" b="0" i="1" dirty="0" err="1">
                <a:solidFill>
                  <a:srgbClr val="202122"/>
                </a:solidFill>
                <a:effectLst/>
                <a:latin typeface="+mj-lt"/>
              </a:rPr>
              <a:t>fusca</a:t>
            </a:r>
            <a:r>
              <a:rPr lang="fr-FR" b="0" i="0" dirty="0">
                <a:solidFill>
                  <a:srgbClr val="202122"/>
                </a:solidFill>
                <a:effectLst/>
                <a:latin typeface="+mj-lt"/>
              </a:rPr>
              <a:t> filmé sur du bois en décomposition dans une forêt près </a:t>
            </a:r>
          </a:p>
          <a:p>
            <a:r>
              <a:rPr lang="fr-FR" b="0" i="0" dirty="0">
                <a:solidFill>
                  <a:srgbClr val="202122"/>
                </a:solidFill>
                <a:effectLst/>
                <a:latin typeface="+mj-lt"/>
              </a:rPr>
              <a:t>de Marburg, Hesse, Allemagne</a:t>
            </a:r>
            <a:endParaRPr lang="fr-FR" dirty="0">
              <a:latin typeface="+mj-lt"/>
            </a:endParaRPr>
          </a:p>
        </p:txBody>
      </p:sp>
      <p:pic>
        <p:nvPicPr>
          <p:cNvPr id="2050" name="Picture 2">
            <a:extLst>
              <a:ext uri="{FF2B5EF4-FFF2-40B4-BE49-F238E27FC236}">
                <a16:creationId xmlns:a16="http://schemas.microsoft.com/office/drawing/2014/main" id="{75BD6F74-91BD-4F8D-9F7E-FEBF9B0F93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 y="4608000"/>
            <a:ext cx="2832236" cy="22500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224C1367-C3A3-47FC-B52C-28159EFC57DE}"/>
              </a:ext>
            </a:extLst>
          </p:cNvPr>
          <p:cNvSpPr txBox="1"/>
          <p:nvPr/>
        </p:nvSpPr>
        <p:spPr>
          <a:xfrm>
            <a:off x="1171575" y="4608000"/>
            <a:ext cx="2127386" cy="923330"/>
          </a:xfrm>
          <a:prstGeom prst="rect">
            <a:avLst/>
          </a:prstGeom>
          <a:noFill/>
        </p:spPr>
        <p:txBody>
          <a:bodyPr wrap="square" rtlCol="0">
            <a:spAutoFit/>
          </a:bodyPr>
          <a:lstStyle/>
          <a:p>
            <a:pPr algn="r"/>
            <a:r>
              <a:rPr lang="fr-FR" i="1" dirty="0" err="1">
                <a:solidFill>
                  <a:srgbClr val="FFFF00"/>
                </a:solidFill>
                <a:latin typeface="Arial" panose="020B0604020202020204" pitchFamily="34" charset="0"/>
              </a:rPr>
              <a:t>Anurida</a:t>
            </a:r>
            <a:r>
              <a:rPr lang="fr-FR" i="1" dirty="0">
                <a:solidFill>
                  <a:srgbClr val="FFFF00"/>
                </a:solidFill>
                <a:latin typeface="Arial" panose="020B0604020202020204" pitchFamily="34" charset="0"/>
              </a:rPr>
              <a:t> </a:t>
            </a:r>
            <a:r>
              <a:rPr lang="fr-FR" b="0" i="1" dirty="0" err="1">
                <a:solidFill>
                  <a:srgbClr val="202122"/>
                </a:solidFill>
                <a:effectLst/>
                <a:latin typeface="Arial" panose="020B0604020202020204" pitchFamily="34" charset="0"/>
              </a:rPr>
              <a:t>Orchesella</a:t>
            </a:r>
            <a:r>
              <a:rPr lang="fr-FR" b="0" i="1" dirty="0">
                <a:solidFill>
                  <a:srgbClr val="202122"/>
                </a:solidFill>
                <a:effectLst/>
                <a:latin typeface="Arial" panose="020B0604020202020204" pitchFamily="34" charset="0"/>
              </a:rPr>
              <a:t> </a:t>
            </a:r>
            <a:r>
              <a:rPr lang="fr-FR" b="0" i="1" dirty="0" err="1">
                <a:solidFill>
                  <a:srgbClr val="202122"/>
                </a:solidFill>
                <a:effectLst/>
                <a:latin typeface="Arial" panose="020B0604020202020204" pitchFamily="34" charset="0"/>
              </a:rPr>
              <a:t>flavescens</a:t>
            </a:r>
            <a:r>
              <a:rPr lang="fr-FR" i="1" dirty="0">
                <a:solidFill>
                  <a:srgbClr val="FFFF00"/>
                </a:solidFill>
                <a:latin typeface="Arial" panose="020B0604020202020204" pitchFamily="34" charset="0"/>
              </a:rPr>
              <a:t> </a:t>
            </a:r>
            <a:r>
              <a:rPr lang="fr-FR" i="1" dirty="0" err="1">
                <a:solidFill>
                  <a:srgbClr val="FFFF00"/>
                </a:solidFill>
                <a:latin typeface="Arial" panose="020B0604020202020204" pitchFamily="34" charset="0"/>
              </a:rPr>
              <a:t>maritima</a:t>
            </a:r>
            <a:endParaRPr lang="fr-FR" dirty="0">
              <a:solidFill>
                <a:srgbClr val="FFFF00"/>
              </a:solidFill>
            </a:endParaRPr>
          </a:p>
        </p:txBody>
      </p:sp>
      <p:pic>
        <p:nvPicPr>
          <p:cNvPr id="2052" name="Picture 4">
            <a:extLst>
              <a:ext uri="{FF2B5EF4-FFF2-40B4-BE49-F238E27FC236}">
                <a16:creationId xmlns:a16="http://schemas.microsoft.com/office/drawing/2014/main" id="{E4B234BA-289A-4421-9FC4-6859480169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9498" y="4608000"/>
            <a:ext cx="2821874" cy="2250000"/>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C36394D5-3FA2-411C-AB23-180BC88A7033}"/>
              </a:ext>
            </a:extLst>
          </p:cNvPr>
          <p:cNvSpPr txBox="1"/>
          <p:nvPr/>
        </p:nvSpPr>
        <p:spPr>
          <a:xfrm>
            <a:off x="3479498" y="6484587"/>
            <a:ext cx="2821874" cy="369332"/>
          </a:xfrm>
          <a:prstGeom prst="rect">
            <a:avLst/>
          </a:prstGeom>
          <a:noFill/>
        </p:spPr>
        <p:txBody>
          <a:bodyPr wrap="square" rtlCol="0">
            <a:spAutoFit/>
          </a:bodyPr>
          <a:lstStyle/>
          <a:p>
            <a:pPr algn="r"/>
            <a:r>
              <a:rPr lang="fr-FR" b="0" i="1" dirty="0" err="1">
                <a:solidFill>
                  <a:srgbClr val="FFFF00"/>
                </a:solidFill>
                <a:effectLst/>
                <a:latin typeface="Arial" panose="020B0604020202020204" pitchFamily="34" charset="0"/>
              </a:rPr>
              <a:t>Protaphorura</a:t>
            </a:r>
            <a:r>
              <a:rPr lang="fr-FR" b="0" i="1" dirty="0">
                <a:solidFill>
                  <a:srgbClr val="FFFF00"/>
                </a:solidFill>
                <a:effectLst/>
                <a:latin typeface="Arial" panose="020B0604020202020204" pitchFamily="34" charset="0"/>
              </a:rPr>
              <a:t> </a:t>
            </a:r>
            <a:r>
              <a:rPr lang="fr-FR" b="0" i="1" dirty="0" err="1">
                <a:solidFill>
                  <a:srgbClr val="FFFF00"/>
                </a:solidFill>
                <a:effectLst/>
                <a:latin typeface="Arial" panose="020B0604020202020204" pitchFamily="34" charset="0"/>
              </a:rPr>
              <a:t>armata</a:t>
            </a:r>
            <a:endParaRPr lang="fr-FR" dirty="0">
              <a:solidFill>
                <a:srgbClr val="FFFF00"/>
              </a:solidFill>
            </a:endParaRPr>
          </a:p>
        </p:txBody>
      </p:sp>
      <p:pic>
        <p:nvPicPr>
          <p:cNvPr id="2056" name="Picture 8">
            <a:extLst>
              <a:ext uri="{FF2B5EF4-FFF2-40B4-BE49-F238E27FC236}">
                <a16:creationId xmlns:a16="http://schemas.microsoft.com/office/drawing/2014/main" id="{749E9105-C8DF-41D3-8B17-1599FDCF72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1909" y="4607757"/>
            <a:ext cx="1500041" cy="2246162"/>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1FE2790E-B16F-434F-AA59-4B7D1F373FE8}"/>
              </a:ext>
            </a:extLst>
          </p:cNvPr>
          <p:cNvSpPr txBox="1"/>
          <p:nvPr/>
        </p:nvSpPr>
        <p:spPr>
          <a:xfrm>
            <a:off x="6481908" y="6607698"/>
            <a:ext cx="1500042" cy="246221"/>
          </a:xfrm>
          <a:prstGeom prst="rect">
            <a:avLst/>
          </a:prstGeom>
          <a:noFill/>
        </p:spPr>
        <p:txBody>
          <a:bodyPr wrap="square" rtlCol="0">
            <a:spAutoFit/>
          </a:bodyPr>
          <a:lstStyle/>
          <a:p>
            <a:pPr algn="r"/>
            <a:r>
              <a:rPr lang="fr-FR" sz="1000" b="0" i="1" dirty="0" err="1">
                <a:solidFill>
                  <a:srgbClr val="FFFF00"/>
                </a:solidFill>
                <a:effectLst/>
                <a:latin typeface="Arial" panose="020B0604020202020204" pitchFamily="34" charset="0"/>
              </a:rPr>
              <a:t>Orchesella</a:t>
            </a:r>
            <a:r>
              <a:rPr lang="fr-FR" sz="1000" b="0" i="1" dirty="0">
                <a:solidFill>
                  <a:srgbClr val="FFFF00"/>
                </a:solidFill>
                <a:effectLst/>
                <a:latin typeface="Arial" panose="020B0604020202020204" pitchFamily="34" charset="0"/>
              </a:rPr>
              <a:t> </a:t>
            </a:r>
            <a:r>
              <a:rPr lang="fr-FR" sz="1000" b="0" i="1" dirty="0" err="1">
                <a:solidFill>
                  <a:srgbClr val="FFFF00"/>
                </a:solidFill>
                <a:effectLst/>
                <a:latin typeface="Arial" panose="020B0604020202020204" pitchFamily="34" charset="0"/>
              </a:rPr>
              <a:t>flavescens</a:t>
            </a:r>
            <a:endParaRPr lang="fr-FR" sz="1000" dirty="0">
              <a:solidFill>
                <a:srgbClr val="FFFF00"/>
              </a:solidFill>
            </a:endParaRPr>
          </a:p>
        </p:txBody>
      </p:sp>
      <p:pic>
        <p:nvPicPr>
          <p:cNvPr id="2058" name="Picture 10">
            <a:extLst>
              <a:ext uri="{FF2B5EF4-FFF2-40B4-BE49-F238E27FC236}">
                <a16:creationId xmlns:a16="http://schemas.microsoft.com/office/drawing/2014/main" id="{D47B42D8-DAD4-4776-AD6C-85C94431ED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2487" y="4607757"/>
            <a:ext cx="3369243" cy="2246162"/>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7C7577F7-5AF2-4F2E-84D4-122C4A045F3E}"/>
              </a:ext>
            </a:extLst>
          </p:cNvPr>
          <p:cNvSpPr txBox="1"/>
          <p:nvPr/>
        </p:nvSpPr>
        <p:spPr>
          <a:xfrm>
            <a:off x="8162487" y="6453809"/>
            <a:ext cx="3329977" cy="400110"/>
          </a:xfrm>
          <a:prstGeom prst="rect">
            <a:avLst/>
          </a:prstGeom>
          <a:noFill/>
        </p:spPr>
        <p:txBody>
          <a:bodyPr wrap="square" rtlCol="0">
            <a:spAutoFit/>
          </a:bodyPr>
          <a:lstStyle/>
          <a:p>
            <a:pPr algn="r"/>
            <a:r>
              <a:rPr lang="fr-FR" sz="1000" b="1" i="0" dirty="0">
                <a:solidFill>
                  <a:srgbClr val="006600"/>
                </a:solidFill>
                <a:effectLst/>
                <a:latin typeface="Arial" panose="020B0604020202020204" pitchFamily="34" charset="0"/>
              </a:rPr>
              <a:t>Pullulation d</a:t>
            </a:r>
            <a:r>
              <a:rPr lang="fr-FR" sz="1000" b="1" i="0" dirty="0">
                <a:solidFill>
                  <a:srgbClr val="008000"/>
                </a:solidFill>
                <a:effectLst/>
                <a:latin typeface="Arial" panose="020B0604020202020204" pitchFamily="34" charset="0"/>
              </a:rPr>
              <a:t>'</a:t>
            </a:r>
            <a:r>
              <a:rPr lang="fr-FR" sz="1000" b="1" i="1" dirty="0" err="1">
                <a:solidFill>
                  <a:srgbClr val="008000"/>
                </a:solidFill>
                <a:effectLst/>
                <a:latin typeface="Arial" panose="020B0604020202020204" pitchFamily="34" charset="0"/>
              </a:rPr>
              <a:t>Isotoma</a:t>
            </a:r>
            <a:r>
              <a:rPr lang="fr-FR" sz="1000" b="1" i="1" dirty="0">
                <a:solidFill>
                  <a:srgbClr val="008000"/>
                </a:solidFill>
                <a:effectLst/>
                <a:latin typeface="Arial" panose="020B0604020202020204" pitchFamily="34" charset="0"/>
              </a:rPr>
              <a:t> </a:t>
            </a:r>
            <a:r>
              <a:rPr lang="fr-FR" sz="1000" b="1" i="1" dirty="0" err="1">
                <a:solidFill>
                  <a:srgbClr val="008000"/>
                </a:solidFill>
                <a:effectLst/>
                <a:latin typeface="Arial" panose="020B0604020202020204" pitchFamily="34" charset="0"/>
              </a:rPr>
              <a:t>nivalis</a:t>
            </a:r>
            <a:r>
              <a:rPr lang="fr-FR" sz="1000" b="1" i="0" dirty="0">
                <a:solidFill>
                  <a:srgbClr val="008000"/>
                </a:solidFill>
                <a:effectLst/>
                <a:latin typeface="Arial" panose="020B0604020202020204" pitchFamily="34" charset="0"/>
              </a:rPr>
              <a:t> </a:t>
            </a:r>
          </a:p>
          <a:p>
            <a:pPr algn="r"/>
            <a:r>
              <a:rPr lang="fr-FR" sz="1000" b="1" i="0" dirty="0">
                <a:solidFill>
                  <a:srgbClr val="008000"/>
                </a:solidFill>
                <a:effectLst/>
                <a:latin typeface="Arial" panose="020B0604020202020204" pitchFamily="34" charset="0"/>
              </a:rPr>
              <a:t>dans une trace de roue de tracteur</a:t>
            </a:r>
            <a:endParaRPr lang="fr-FR" sz="1000" b="1" dirty="0">
              <a:solidFill>
                <a:srgbClr val="008000"/>
              </a:solidFill>
            </a:endParaRPr>
          </a:p>
        </p:txBody>
      </p:sp>
    </p:spTree>
    <p:extLst>
      <p:ext uri="{BB962C8B-B14F-4D97-AF65-F5344CB8AC3E}">
        <p14:creationId xmlns:p14="http://schemas.microsoft.com/office/powerpoint/2010/main" val="36949330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DFA17E-E29C-4555-99BA-2FF7919BAEAA}"/>
              </a:ext>
            </a:extLst>
          </p:cNvPr>
          <p:cNvSpPr/>
          <p:nvPr/>
        </p:nvSpPr>
        <p:spPr>
          <a:xfrm>
            <a:off x="857250" y="-2"/>
            <a:ext cx="3528000" cy="4924425"/>
          </a:xfrm>
          <a:prstGeom prst="rect">
            <a:avLst/>
          </a:prstGeom>
        </p:spPr>
        <p:txBody>
          <a:bodyPr wrap="square">
            <a:spAutoFit/>
          </a:bodyPr>
          <a:lstStyle/>
          <a:p>
            <a:pPr algn="ctr"/>
            <a:r>
              <a:rPr lang="fr-FR" sz="2000" b="1" dirty="0">
                <a:solidFill>
                  <a:srgbClr val="0000FF"/>
                </a:solidFill>
                <a:latin typeface="+mj-lt"/>
              </a:rPr>
              <a:t>COURTILIÈRE</a:t>
            </a:r>
            <a:endParaRPr lang="fr-FR" sz="2000" dirty="0">
              <a:solidFill>
                <a:srgbClr val="0000FF"/>
              </a:solidFill>
              <a:latin typeface="+mj-lt"/>
            </a:endParaRPr>
          </a:p>
          <a:p>
            <a:pPr algn="ctr"/>
            <a:r>
              <a:rPr lang="fr-FR" sz="2000" b="1" i="1" dirty="0">
                <a:solidFill>
                  <a:srgbClr val="0000FF"/>
                </a:solidFill>
                <a:latin typeface="+mj-lt"/>
              </a:rPr>
              <a:t>'Fumerole, </a:t>
            </a:r>
            <a:r>
              <a:rPr lang="fr-FR" sz="2000" b="1" i="1" dirty="0" err="1">
                <a:solidFill>
                  <a:srgbClr val="0000FF"/>
                </a:solidFill>
                <a:latin typeface="+mj-lt"/>
              </a:rPr>
              <a:t>Goche</a:t>
            </a:r>
            <a:r>
              <a:rPr lang="fr-FR" sz="2000" b="1" i="1" dirty="0">
                <a:solidFill>
                  <a:srgbClr val="0000FF"/>
                </a:solidFill>
                <a:latin typeface="+mj-lt"/>
              </a:rPr>
              <a:t>-de-</a:t>
            </a:r>
            <a:r>
              <a:rPr lang="fr-FR" sz="2000" b="1" i="1" dirty="0" err="1">
                <a:solidFill>
                  <a:srgbClr val="0000FF"/>
                </a:solidFill>
                <a:latin typeface="+mj-lt"/>
              </a:rPr>
              <a:t>fumàe</a:t>
            </a:r>
            <a:r>
              <a:rPr lang="fr-FR" sz="2000" b="1" i="1" dirty="0">
                <a:solidFill>
                  <a:srgbClr val="0000FF"/>
                </a:solidFill>
                <a:latin typeface="+mj-lt"/>
              </a:rPr>
              <a:t>, </a:t>
            </a:r>
          </a:p>
          <a:p>
            <a:pPr algn="ctr"/>
            <a:r>
              <a:rPr lang="fr-FR" sz="2000" b="1" i="1" dirty="0" err="1">
                <a:solidFill>
                  <a:srgbClr val="0000FF"/>
                </a:solidFill>
                <a:latin typeface="+mj-lt"/>
              </a:rPr>
              <a:t>Treùe</a:t>
            </a:r>
            <a:r>
              <a:rPr lang="fr-FR" sz="2000" b="1" i="1" dirty="0">
                <a:solidFill>
                  <a:srgbClr val="0000FF"/>
                </a:solidFill>
                <a:latin typeface="+mj-lt"/>
              </a:rPr>
              <a:t>, </a:t>
            </a:r>
            <a:r>
              <a:rPr lang="fr-FR" sz="2000" b="1" i="1" dirty="0" err="1">
                <a:solidFill>
                  <a:srgbClr val="0000FF"/>
                </a:solidFill>
                <a:latin typeface="+mj-lt"/>
              </a:rPr>
              <a:t>Talanjhe</a:t>
            </a:r>
            <a:r>
              <a:rPr lang="fr-FR" sz="2000" b="1" i="1" dirty="0">
                <a:solidFill>
                  <a:srgbClr val="0000FF"/>
                </a:solidFill>
                <a:latin typeface="+mj-lt"/>
              </a:rPr>
              <a:t>’ </a:t>
            </a:r>
          </a:p>
          <a:p>
            <a:pPr algn="ctr"/>
            <a:r>
              <a:rPr lang="fr-FR" sz="2000" b="1" dirty="0" err="1">
                <a:solidFill>
                  <a:srgbClr val="0000FF"/>
                </a:solidFill>
                <a:latin typeface="+mj-lt"/>
              </a:rPr>
              <a:t>Taupette</a:t>
            </a:r>
            <a:r>
              <a:rPr lang="fr-FR" sz="2000" b="1" dirty="0">
                <a:solidFill>
                  <a:srgbClr val="0000FF"/>
                </a:solidFill>
                <a:latin typeface="+mj-lt"/>
              </a:rPr>
              <a:t>, Taupe-grillon, </a:t>
            </a:r>
            <a:r>
              <a:rPr lang="fr-FR" sz="2000" b="1" dirty="0" err="1">
                <a:solidFill>
                  <a:srgbClr val="0000FF"/>
                </a:solidFill>
                <a:latin typeface="+mj-lt"/>
              </a:rPr>
              <a:t>Garnavelle</a:t>
            </a:r>
            <a:r>
              <a:rPr lang="fr-FR" sz="2000" b="1" dirty="0">
                <a:solidFill>
                  <a:srgbClr val="0000FF"/>
                </a:solidFill>
                <a:latin typeface="+mj-lt"/>
              </a:rPr>
              <a:t>, Serpillière, Couturière, </a:t>
            </a:r>
            <a:r>
              <a:rPr lang="fr-FR" sz="2000" b="1" dirty="0" err="1">
                <a:solidFill>
                  <a:srgbClr val="0000FF"/>
                </a:solidFill>
                <a:latin typeface="+mj-lt"/>
              </a:rPr>
              <a:t>Courterolte</a:t>
            </a:r>
            <a:r>
              <a:rPr lang="fr-FR" sz="2000" b="1" dirty="0">
                <a:solidFill>
                  <a:srgbClr val="0000FF"/>
                </a:solidFill>
                <a:latin typeface="+mj-lt"/>
              </a:rPr>
              <a:t>, </a:t>
            </a:r>
          </a:p>
          <a:p>
            <a:pPr algn="ctr"/>
            <a:r>
              <a:rPr lang="fr-FR" sz="2000" b="1" dirty="0">
                <a:solidFill>
                  <a:srgbClr val="0000FF"/>
                </a:solidFill>
                <a:latin typeface="+mj-lt"/>
              </a:rPr>
              <a:t>(Chiot Dieu)</a:t>
            </a:r>
            <a:r>
              <a:rPr lang="fr-FR" sz="2000" b="1" baseline="30000" dirty="0">
                <a:solidFill>
                  <a:srgbClr val="0000FF"/>
                </a:solidFill>
                <a:latin typeface="+mj-lt"/>
              </a:rPr>
              <a:t>Pérou</a:t>
            </a:r>
            <a:r>
              <a:rPr lang="fr-FR" sz="2000" b="1" dirty="0">
                <a:solidFill>
                  <a:srgbClr val="0000FF"/>
                </a:solidFill>
                <a:latin typeface="+mj-lt"/>
              </a:rPr>
              <a:t>, </a:t>
            </a:r>
            <a:endParaRPr lang="fr-FR" sz="2000" dirty="0">
              <a:solidFill>
                <a:srgbClr val="0000FF"/>
              </a:solidFill>
              <a:latin typeface="+mj-lt"/>
            </a:endParaRPr>
          </a:p>
          <a:p>
            <a:pPr algn="ctr"/>
            <a:r>
              <a:rPr lang="fr-FR" sz="2000" b="1" dirty="0">
                <a:solidFill>
                  <a:srgbClr val="0000FF"/>
                </a:solidFill>
                <a:latin typeface="+mj-lt"/>
              </a:rPr>
              <a:t>(Louveteau de fumier)</a:t>
            </a:r>
            <a:r>
              <a:rPr lang="fr-FR" sz="2000" b="1" baseline="30000" dirty="0">
                <a:solidFill>
                  <a:srgbClr val="0000FF"/>
                </a:solidFill>
                <a:latin typeface="+mj-lt"/>
              </a:rPr>
              <a:t>Breton</a:t>
            </a:r>
            <a:r>
              <a:rPr lang="fr-FR" sz="2000" b="1" dirty="0">
                <a:solidFill>
                  <a:srgbClr val="0000FF"/>
                </a:solidFill>
                <a:latin typeface="+mj-lt"/>
              </a:rPr>
              <a:t>, </a:t>
            </a:r>
            <a:endParaRPr lang="fr-FR" sz="2000" dirty="0">
              <a:solidFill>
                <a:srgbClr val="0000FF"/>
              </a:solidFill>
              <a:latin typeface="+mj-lt"/>
            </a:endParaRPr>
          </a:p>
          <a:p>
            <a:pPr algn="ctr"/>
            <a:r>
              <a:rPr lang="fr-FR" sz="2000" b="1" dirty="0">
                <a:solidFill>
                  <a:srgbClr val="0000FF"/>
                </a:solidFill>
                <a:latin typeface="+mj-lt"/>
              </a:rPr>
              <a:t>(Chat des prés)</a:t>
            </a:r>
            <a:r>
              <a:rPr lang="fr-FR" sz="2000" b="1" baseline="30000" dirty="0">
                <a:solidFill>
                  <a:srgbClr val="0000FF"/>
                </a:solidFill>
                <a:latin typeface="+mj-lt"/>
              </a:rPr>
              <a:t>Breton</a:t>
            </a:r>
            <a:endParaRPr lang="fr-FR" sz="2000" dirty="0">
              <a:solidFill>
                <a:srgbClr val="0000FF"/>
              </a:solidFill>
              <a:latin typeface="+mj-lt"/>
            </a:endParaRPr>
          </a:p>
          <a:p>
            <a:pPr algn="ctr"/>
            <a:r>
              <a:rPr lang="fr-FR" sz="2000" b="1" dirty="0">
                <a:solidFill>
                  <a:srgbClr val="008000"/>
                </a:solidFill>
                <a:latin typeface="+mj-lt"/>
              </a:rPr>
              <a:t>Courtilière : de </a:t>
            </a:r>
            <a:r>
              <a:rPr lang="fr-FR" sz="2000" b="1" i="1" dirty="0">
                <a:solidFill>
                  <a:srgbClr val="008000"/>
                </a:solidFill>
                <a:latin typeface="+mj-lt"/>
              </a:rPr>
              <a:t>courtil</a:t>
            </a:r>
            <a:r>
              <a:rPr lang="fr-FR" sz="2000" b="1" dirty="0">
                <a:solidFill>
                  <a:srgbClr val="008000"/>
                </a:solidFill>
                <a:latin typeface="+mj-lt"/>
              </a:rPr>
              <a:t>,</a:t>
            </a:r>
            <a:endParaRPr lang="fr-FR" sz="2000" dirty="0">
              <a:solidFill>
                <a:srgbClr val="008000"/>
              </a:solidFill>
              <a:latin typeface="+mj-lt"/>
            </a:endParaRPr>
          </a:p>
          <a:p>
            <a:pPr algn="ctr"/>
            <a:r>
              <a:rPr lang="fr-FR" sz="2000" b="1" dirty="0">
                <a:solidFill>
                  <a:srgbClr val="008000"/>
                </a:solidFill>
                <a:latin typeface="+mj-lt"/>
              </a:rPr>
              <a:t>petit jardin</a:t>
            </a:r>
          </a:p>
          <a:p>
            <a:pPr algn="ctr"/>
            <a:r>
              <a:rPr lang="fr-FR" sz="2000" b="1" dirty="0" err="1">
                <a:solidFill>
                  <a:srgbClr val="993300"/>
                </a:solidFill>
                <a:latin typeface="+mj-lt"/>
              </a:rPr>
              <a:t>Maulwurfsgrille</a:t>
            </a:r>
            <a:endParaRPr lang="fr-FR" sz="2000" dirty="0">
              <a:solidFill>
                <a:srgbClr val="993300"/>
              </a:solidFill>
              <a:latin typeface="+mj-lt"/>
            </a:endParaRPr>
          </a:p>
          <a:p>
            <a:pPr algn="ctr"/>
            <a:r>
              <a:rPr lang="fr-FR" sz="2000" b="1" dirty="0" err="1">
                <a:solidFill>
                  <a:srgbClr val="9900FF"/>
                </a:solidFill>
                <a:latin typeface="+mj-lt"/>
              </a:rPr>
              <a:t>European</a:t>
            </a:r>
            <a:r>
              <a:rPr lang="fr-FR" sz="2000" b="1" dirty="0">
                <a:solidFill>
                  <a:srgbClr val="9900FF"/>
                </a:solidFill>
                <a:latin typeface="+mj-lt"/>
              </a:rPr>
              <a:t> mole grille</a:t>
            </a:r>
            <a:endParaRPr lang="fr-FR" sz="2000" dirty="0">
              <a:solidFill>
                <a:srgbClr val="9900FF"/>
              </a:solidFill>
              <a:latin typeface="+mj-lt"/>
            </a:endParaRPr>
          </a:p>
          <a:p>
            <a:pPr algn="ctr"/>
            <a:r>
              <a:rPr lang="fr-FR" sz="2000" b="1" i="1" dirty="0" err="1">
                <a:latin typeface="+mj-lt"/>
              </a:rPr>
              <a:t>Gryllotalpa</a:t>
            </a:r>
            <a:r>
              <a:rPr lang="fr-FR" sz="2000" b="1" i="1" dirty="0">
                <a:latin typeface="+mj-lt"/>
              </a:rPr>
              <a:t> </a:t>
            </a:r>
            <a:r>
              <a:rPr lang="fr-FR" sz="2000" b="1" i="1" dirty="0" err="1">
                <a:latin typeface="+mj-lt"/>
              </a:rPr>
              <a:t>gryllotalpa</a:t>
            </a:r>
            <a:br>
              <a:rPr lang="fr-FR" sz="2000" b="1" dirty="0">
                <a:latin typeface="+mj-lt"/>
              </a:rPr>
            </a:br>
            <a:r>
              <a:rPr lang="fr-FR" sz="2000" b="1" dirty="0">
                <a:latin typeface="+mj-lt"/>
              </a:rPr>
              <a:t>(Linnaeus, 1758)</a:t>
            </a:r>
            <a:endParaRPr lang="fr-FR" sz="2000" dirty="0">
              <a:latin typeface="+mj-lt"/>
            </a:endParaRPr>
          </a:p>
          <a:p>
            <a:pPr algn="ctr"/>
            <a:r>
              <a:rPr lang="fr-FR" sz="1400" b="1" dirty="0" err="1">
                <a:solidFill>
                  <a:srgbClr val="C00000"/>
                </a:solidFill>
                <a:latin typeface="Garamond, serif"/>
              </a:rPr>
              <a:t>Gryllotalpidae</a:t>
            </a:r>
            <a:r>
              <a:rPr lang="fr-FR" sz="1400" b="1" dirty="0">
                <a:solidFill>
                  <a:srgbClr val="C00000"/>
                </a:solidFill>
                <a:latin typeface="Garamond, serif"/>
              </a:rPr>
              <a:t>  </a:t>
            </a:r>
            <a:r>
              <a:rPr lang="fr-FR" sz="1400" b="1" dirty="0">
                <a:latin typeface="Garamond, serif"/>
              </a:rPr>
              <a:t>                        </a:t>
            </a:r>
            <a:r>
              <a:rPr lang="fr-FR" sz="1400" b="1" dirty="0">
                <a:solidFill>
                  <a:srgbClr val="FF0000"/>
                </a:solidFill>
                <a:latin typeface="Garamond, serif"/>
              </a:rPr>
              <a:t>Orthoptère </a:t>
            </a:r>
            <a:endParaRPr lang="fr-FR" sz="1400" dirty="0">
              <a:solidFill>
                <a:srgbClr val="FF0000"/>
              </a:solidFill>
              <a:effectLst/>
            </a:endParaRPr>
          </a:p>
        </p:txBody>
      </p:sp>
      <p:pic>
        <p:nvPicPr>
          <p:cNvPr id="4" name="Image 3">
            <a:extLst>
              <a:ext uri="{FF2B5EF4-FFF2-40B4-BE49-F238E27FC236}">
                <a16:creationId xmlns:a16="http://schemas.microsoft.com/office/drawing/2014/main" id="{5C1CF78E-C195-4C18-8752-91DF8EA8E172}"/>
              </a:ext>
            </a:extLst>
          </p:cNvPr>
          <p:cNvPicPr>
            <a:picLocks noChangeAspect="1"/>
          </p:cNvPicPr>
          <p:nvPr/>
        </p:nvPicPr>
        <p:blipFill rotWithShape="1">
          <a:blip r:embed="rId2"/>
          <a:srcRect r="30904"/>
          <a:stretch/>
        </p:blipFill>
        <p:spPr>
          <a:xfrm>
            <a:off x="5079416" y="0"/>
            <a:ext cx="4253212" cy="4616646"/>
          </a:xfrm>
          <a:prstGeom prst="rect">
            <a:avLst/>
          </a:prstGeom>
        </p:spPr>
      </p:pic>
      <p:sp>
        <p:nvSpPr>
          <p:cNvPr id="2" name="Rectangle 1">
            <a:extLst>
              <a:ext uri="{FF2B5EF4-FFF2-40B4-BE49-F238E27FC236}">
                <a16:creationId xmlns:a16="http://schemas.microsoft.com/office/drawing/2014/main" id="{250DDB59-9FFD-4295-9AB0-5322E0696442}"/>
              </a:ext>
            </a:extLst>
          </p:cNvPr>
          <p:cNvSpPr/>
          <p:nvPr/>
        </p:nvSpPr>
        <p:spPr>
          <a:xfrm rot="16200000">
            <a:off x="9011546" y="4049343"/>
            <a:ext cx="888385" cy="246221"/>
          </a:xfrm>
          <a:prstGeom prst="rect">
            <a:avLst/>
          </a:prstGeom>
        </p:spPr>
        <p:txBody>
          <a:bodyPr wrap="none">
            <a:spAutoFit/>
          </a:bodyPr>
          <a:lstStyle/>
          <a:p>
            <a:r>
              <a:rPr lang="fr-FR" sz="1000" dirty="0">
                <a:latin typeface="Garamond" panose="02020404030301010803" pitchFamily="18" charset="0"/>
              </a:rPr>
              <a:t>Bernard Taillé</a:t>
            </a:r>
          </a:p>
        </p:txBody>
      </p:sp>
      <p:sp>
        <p:nvSpPr>
          <p:cNvPr id="5" name="ZoneTexte 4">
            <a:extLst>
              <a:ext uri="{FF2B5EF4-FFF2-40B4-BE49-F238E27FC236}">
                <a16:creationId xmlns:a16="http://schemas.microsoft.com/office/drawing/2014/main" id="{DD5E76FF-46BC-4DAE-8C6A-D077F9566AA2}"/>
              </a:ext>
            </a:extLst>
          </p:cNvPr>
          <p:cNvSpPr txBox="1"/>
          <p:nvPr/>
        </p:nvSpPr>
        <p:spPr>
          <a:xfrm>
            <a:off x="3921550" y="5226784"/>
            <a:ext cx="5137608" cy="1631216"/>
          </a:xfrm>
          <a:prstGeom prst="rect">
            <a:avLst/>
          </a:prstGeom>
          <a:noFill/>
        </p:spPr>
        <p:txBody>
          <a:bodyPr wrap="square" rtlCol="0">
            <a:spAutoFit/>
          </a:bodyPr>
          <a:lstStyle/>
          <a:p>
            <a:r>
              <a:rPr lang="fr-FR" sz="2000" dirty="0">
                <a:latin typeface="+mj-lt"/>
              </a:rPr>
              <a:t>Nous allâmes souvent, la comtesse et moi, le retrouver dans les nouveaux domaines avec ses deux enfants qui durant le chemin couraient après des insectes, des cerfs-volants, des </a:t>
            </a:r>
            <a:r>
              <a:rPr lang="fr-FR" sz="2000" dirty="0">
                <a:solidFill>
                  <a:srgbClr val="0000FF"/>
                </a:solidFill>
                <a:latin typeface="+mj-lt"/>
              </a:rPr>
              <a:t>couturières</a:t>
            </a:r>
            <a:r>
              <a:rPr lang="fr-FR" sz="2000" dirty="0">
                <a:latin typeface="+mj-lt"/>
              </a:rPr>
              <a:t>…</a:t>
            </a:r>
          </a:p>
          <a:p>
            <a:pPr algn="r"/>
            <a:r>
              <a:rPr lang="fr-FR" sz="2000" i="1" dirty="0">
                <a:latin typeface="+mj-lt"/>
              </a:rPr>
              <a:t>Le lys dans la vallée, Honoré de Balzac</a:t>
            </a:r>
          </a:p>
        </p:txBody>
      </p:sp>
    </p:spTree>
    <p:extLst>
      <p:ext uri="{BB962C8B-B14F-4D97-AF65-F5344CB8AC3E}">
        <p14:creationId xmlns:p14="http://schemas.microsoft.com/office/powerpoint/2010/main" val="38368148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A49C15-C082-4373-8C20-DE9489B8F6A9}"/>
              </a:ext>
            </a:extLst>
          </p:cNvPr>
          <p:cNvSpPr/>
          <p:nvPr/>
        </p:nvSpPr>
        <p:spPr>
          <a:xfrm>
            <a:off x="828675" y="0"/>
            <a:ext cx="3528000" cy="5232202"/>
          </a:xfrm>
          <a:prstGeom prst="rect">
            <a:avLst/>
          </a:prstGeom>
        </p:spPr>
        <p:txBody>
          <a:bodyPr>
            <a:spAutoFit/>
          </a:bodyPr>
          <a:lstStyle/>
          <a:p>
            <a:pPr algn="ctr"/>
            <a:r>
              <a:rPr lang="fr-FR" sz="2000" b="1" dirty="0">
                <a:solidFill>
                  <a:srgbClr val="0000FF"/>
                </a:solidFill>
                <a:latin typeface="+mj-lt"/>
              </a:rPr>
              <a:t>FORFICULE</a:t>
            </a:r>
          </a:p>
          <a:p>
            <a:pPr algn="ctr"/>
            <a:r>
              <a:rPr lang="fr-FR" sz="2000" b="1" i="1" dirty="0">
                <a:solidFill>
                  <a:srgbClr val="0000FF"/>
                </a:solidFill>
                <a:latin typeface="+mj-lt"/>
              </a:rPr>
              <a:t>‘</a:t>
            </a:r>
            <a:r>
              <a:rPr lang="fr-FR" sz="2000" b="1" i="1" dirty="0" err="1">
                <a:solidFill>
                  <a:srgbClr val="0000FF"/>
                </a:solidFill>
                <a:latin typeface="+mj-lt"/>
              </a:rPr>
              <a:t>Crujhe</a:t>
            </a:r>
            <a:r>
              <a:rPr lang="fr-FR" sz="2000" b="1" i="1" dirty="0">
                <a:solidFill>
                  <a:srgbClr val="0000FF"/>
                </a:solidFill>
                <a:latin typeface="+mj-lt"/>
              </a:rPr>
              <a:t> oreille, </a:t>
            </a:r>
            <a:r>
              <a:rPr lang="fr-FR" sz="2000" b="1" i="1" dirty="0" err="1">
                <a:solidFill>
                  <a:srgbClr val="0000FF"/>
                </a:solidFill>
                <a:latin typeface="+mj-lt"/>
              </a:rPr>
              <a:t>pénce-oralle</a:t>
            </a:r>
            <a:r>
              <a:rPr lang="fr-FR" sz="2000" b="1" i="1" dirty="0">
                <a:solidFill>
                  <a:srgbClr val="0000FF"/>
                </a:solidFill>
                <a:latin typeface="+mj-lt"/>
              </a:rPr>
              <a:t>’</a:t>
            </a:r>
          </a:p>
          <a:p>
            <a:pPr algn="ctr"/>
            <a:r>
              <a:rPr lang="fr-FR" sz="2000" b="1" dirty="0">
                <a:solidFill>
                  <a:srgbClr val="0000FF"/>
                </a:solidFill>
                <a:latin typeface="+mj-lt"/>
              </a:rPr>
              <a:t>Pince oreille, Perce oreille,</a:t>
            </a:r>
          </a:p>
          <a:p>
            <a:pPr algn="ctr"/>
            <a:r>
              <a:rPr lang="fr-FR" sz="2000" b="1" dirty="0">
                <a:solidFill>
                  <a:srgbClr val="0000FF"/>
                </a:solidFill>
                <a:latin typeface="+mj-lt"/>
              </a:rPr>
              <a:t>Pince-cul, Cu fourché, Fourchette, </a:t>
            </a:r>
            <a:r>
              <a:rPr lang="fr-FR" sz="2000" b="1" dirty="0" err="1">
                <a:solidFill>
                  <a:srgbClr val="0000FF"/>
                </a:solidFill>
                <a:latin typeface="+mj-lt"/>
              </a:rPr>
              <a:t>Garlostenn</a:t>
            </a:r>
            <a:r>
              <a:rPr lang="fr-FR" sz="2000" b="1" baseline="30000" dirty="0">
                <a:solidFill>
                  <a:srgbClr val="0000FF"/>
                </a:solidFill>
                <a:latin typeface="+mj-lt"/>
              </a:rPr>
              <a:t> breton </a:t>
            </a:r>
            <a:r>
              <a:rPr lang="fr-FR" sz="2000" b="1" dirty="0">
                <a:solidFill>
                  <a:srgbClr val="0000FF"/>
                </a:solidFill>
                <a:latin typeface="+mj-lt"/>
              </a:rPr>
              <a:t>(</a:t>
            </a:r>
            <a:r>
              <a:rPr lang="fr-FR" sz="2000" b="1" dirty="0" err="1">
                <a:solidFill>
                  <a:srgbClr val="0000FF"/>
                </a:solidFill>
                <a:latin typeface="+mj-lt"/>
              </a:rPr>
              <a:t>lostenn</a:t>
            </a:r>
            <a:r>
              <a:rPr lang="fr-FR" sz="2000" b="1" dirty="0">
                <a:solidFill>
                  <a:srgbClr val="0000FF"/>
                </a:solidFill>
                <a:latin typeface="+mj-lt"/>
              </a:rPr>
              <a:t> = queue de chemise)</a:t>
            </a:r>
          </a:p>
          <a:p>
            <a:pPr algn="ctr"/>
            <a:r>
              <a:rPr lang="fr-FR" sz="2000" b="1" dirty="0" err="1">
                <a:solidFill>
                  <a:srgbClr val="0000FF"/>
                </a:solidFill>
                <a:latin typeface="+mj-lt"/>
              </a:rPr>
              <a:t>Poiche-aireille</a:t>
            </a:r>
            <a:r>
              <a:rPr lang="fr-FR" sz="2000" b="1" dirty="0">
                <a:solidFill>
                  <a:srgbClr val="0000FF"/>
                </a:solidFill>
                <a:latin typeface="+mj-lt"/>
              </a:rPr>
              <a:t>, Pince-</a:t>
            </a:r>
            <a:r>
              <a:rPr lang="fr-FR" sz="2000" b="1" dirty="0" err="1">
                <a:solidFill>
                  <a:srgbClr val="0000FF"/>
                </a:solidFill>
                <a:latin typeface="+mj-lt"/>
              </a:rPr>
              <a:t>airoille</a:t>
            </a:r>
            <a:r>
              <a:rPr lang="fr-FR" sz="2000" b="1" dirty="0">
                <a:solidFill>
                  <a:srgbClr val="0000FF"/>
                </a:solidFill>
                <a:latin typeface="+mj-lt"/>
              </a:rPr>
              <a:t>,</a:t>
            </a:r>
          </a:p>
          <a:p>
            <a:pPr algn="ctr"/>
            <a:r>
              <a:rPr lang="fr-FR" sz="2000" b="1" dirty="0" err="1">
                <a:solidFill>
                  <a:srgbClr val="0000FF"/>
                </a:solidFill>
                <a:latin typeface="+mj-lt"/>
              </a:rPr>
              <a:t>Michorelle</a:t>
            </a:r>
            <a:r>
              <a:rPr lang="fr-FR" sz="2000" b="1" dirty="0">
                <a:solidFill>
                  <a:srgbClr val="0000FF"/>
                </a:solidFill>
                <a:latin typeface="+mj-lt"/>
              </a:rPr>
              <a:t>, </a:t>
            </a:r>
            <a:r>
              <a:rPr lang="fr-FR" sz="2000" b="1" dirty="0" err="1">
                <a:solidFill>
                  <a:srgbClr val="0000FF"/>
                </a:solidFill>
                <a:latin typeface="+mj-lt"/>
              </a:rPr>
              <a:t>Creuge</a:t>
            </a:r>
            <a:r>
              <a:rPr lang="fr-FR" sz="2000" b="1" dirty="0">
                <a:solidFill>
                  <a:srgbClr val="0000FF"/>
                </a:solidFill>
                <a:latin typeface="+mj-lt"/>
              </a:rPr>
              <a:t> oreille, Oreillarde, </a:t>
            </a:r>
            <a:r>
              <a:rPr lang="fr-FR" sz="2000" b="1" dirty="0" err="1">
                <a:solidFill>
                  <a:srgbClr val="0000FF"/>
                </a:solidFill>
                <a:latin typeface="+mj-lt"/>
              </a:rPr>
              <a:t>Orillière</a:t>
            </a:r>
            <a:r>
              <a:rPr lang="fr-FR" sz="2000" b="1" dirty="0">
                <a:solidFill>
                  <a:srgbClr val="0000FF"/>
                </a:solidFill>
                <a:latin typeface="+mj-lt"/>
              </a:rPr>
              <a:t>, </a:t>
            </a:r>
            <a:r>
              <a:rPr lang="fr-FR" sz="2000" b="1" dirty="0" err="1">
                <a:solidFill>
                  <a:srgbClr val="0000FF"/>
                </a:solidFill>
                <a:latin typeface="+mj-lt"/>
              </a:rPr>
              <a:t>Arhetala</a:t>
            </a:r>
            <a:r>
              <a:rPr lang="fr-FR" sz="2000" b="1" dirty="0">
                <a:solidFill>
                  <a:srgbClr val="0000FF"/>
                </a:solidFill>
                <a:latin typeface="+mj-lt"/>
              </a:rPr>
              <a:t> (= arrête-toi là </a:t>
            </a:r>
            <a:r>
              <a:rPr lang="fr-FR" sz="2000" b="1" baseline="30000" dirty="0">
                <a:solidFill>
                  <a:srgbClr val="0000FF"/>
                </a:solidFill>
                <a:latin typeface="+mj-lt"/>
              </a:rPr>
              <a:t>près de l’oreille</a:t>
            </a:r>
            <a:r>
              <a:rPr lang="fr-FR" sz="2000" b="1" dirty="0">
                <a:solidFill>
                  <a:srgbClr val="0000FF"/>
                </a:solidFill>
                <a:latin typeface="+mj-lt"/>
              </a:rPr>
              <a:t>) </a:t>
            </a:r>
            <a:r>
              <a:rPr lang="fr-FR" sz="2000" b="1" dirty="0" err="1">
                <a:solidFill>
                  <a:srgbClr val="0000FF"/>
                </a:solidFill>
                <a:latin typeface="+mj-lt"/>
              </a:rPr>
              <a:t>Ipurtsarde</a:t>
            </a:r>
            <a:r>
              <a:rPr lang="fr-FR" sz="2000" b="1" dirty="0">
                <a:solidFill>
                  <a:srgbClr val="0000FF"/>
                </a:solidFill>
                <a:latin typeface="+mj-lt"/>
              </a:rPr>
              <a:t> </a:t>
            </a:r>
            <a:r>
              <a:rPr lang="fr-FR" sz="2000" b="1" baseline="30000" dirty="0">
                <a:solidFill>
                  <a:srgbClr val="0000FF"/>
                </a:solidFill>
                <a:latin typeface="+mj-lt"/>
              </a:rPr>
              <a:t>basque</a:t>
            </a:r>
            <a:r>
              <a:rPr lang="fr-FR" sz="2000" b="1" dirty="0">
                <a:solidFill>
                  <a:srgbClr val="0000FF"/>
                </a:solidFill>
                <a:latin typeface="+mj-lt"/>
              </a:rPr>
              <a:t> </a:t>
            </a:r>
          </a:p>
          <a:p>
            <a:pPr algn="ctr"/>
            <a:r>
              <a:rPr lang="fr-FR" sz="2000" b="1" dirty="0">
                <a:solidFill>
                  <a:srgbClr val="0000FF"/>
                </a:solidFill>
                <a:latin typeface="+mj-lt"/>
              </a:rPr>
              <a:t>(= fourche coureuse)</a:t>
            </a:r>
          </a:p>
          <a:p>
            <a:pPr algn="ctr"/>
            <a:r>
              <a:rPr lang="fr-FR" sz="2000" b="1" dirty="0" err="1">
                <a:solidFill>
                  <a:srgbClr val="800000"/>
                </a:solidFill>
                <a:latin typeface="+mj-lt"/>
              </a:rPr>
              <a:t>Gemeiner</a:t>
            </a:r>
            <a:r>
              <a:rPr lang="fr-FR" sz="2000" b="1" dirty="0">
                <a:solidFill>
                  <a:srgbClr val="800000"/>
                </a:solidFill>
                <a:latin typeface="+mj-lt"/>
              </a:rPr>
              <a:t> </a:t>
            </a:r>
            <a:r>
              <a:rPr lang="fr-FR" sz="2000" b="1" dirty="0" err="1">
                <a:solidFill>
                  <a:srgbClr val="800000"/>
                </a:solidFill>
                <a:latin typeface="+mj-lt"/>
              </a:rPr>
              <a:t>Ohrwurm</a:t>
            </a:r>
            <a:endParaRPr lang="fr-FR" sz="2000" b="1" dirty="0">
              <a:solidFill>
                <a:srgbClr val="800000"/>
              </a:solidFill>
              <a:latin typeface="+mj-lt"/>
            </a:endParaRPr>
          </a:p>
          <a:p>
            <a:pPr algn="ctr"/>
            <a:r>
              <a:rPr lang="fr-FR" sz="2000" b="1" dirty="0">
                <a:solidFill>
                  <a:srgbClr val="9900FF"/>
                </a:solidFill>
                <a:latin typeface="+mj-lt"/>
              </a:rPr>
              <a:t>Common </a:t>
            </a:r>
            <a:r>
              <a:rPr lang="fr-FR" sz="2000" b="1" dirty="0" err="1">
                <a:solidFill>
                  <a:srgbClr val="9900FF"/>
                </a:solidFill>
                <a:latin typeface="+mj-lt"/>
              </a:rPr>
              <a:t>earwig</a:t>
            </a:r>
            <a:endParaRPr lang="fr-FR" sz="2000" b="1" dirty="0">
              <a:solidFill>
                <a:srgbClr val="9900FF"/>
              </a:solidFill>
              <a:latin typeface="+mj-lt"/>
            </a:endParaRPr>
          </a:p>
          <a:p>
            <a:pPr algn="ctr"/>
            <a:r>
              <a:rPr lang="fr-FR" sz="2000" b="1" i="1" dirty="0" err="1">
                <a:latin typeface="+mj-lt"/>
              </a:rPr>
              <a:t>Forficula</a:t>
            </a:r>
            <a:r>
              <a:rPr lang="fr-FR" sz="2000" b="1" i="1" dirty="0">
                <a:latin typeface="+mj-lt"/>
              </a:rPr>
              <a:t> auricularia</a:t>
            </a:r>
          </a:p>
          <a:p>
            <a:pPr algn="ctr"/>
            <a:r>
              <a:rPr lang="fr-FR" sz="2000" b="1" dirty="0">
                <a:latin typeface="+mj-lt"/>
              </a:rPr>
              <a:t>(Linnaeus, 1758)</a:t>
            </a:r>
          </a:p>
          <a:p>
            <a:pPr algn="ctr"/>
            <a:r>
              <a:rPr lang="fr-FR" sz="1400" b="1" dirty="0" err="1">
                <a:solidFill>
                  <a:srgbClr val="CC0000"/>
                </a:solidFill>
                <a:latin typeface="+mj-lt"/>
              </a:rPr>
              <a:t>Forficulideae</a:t>
            </a:r>
            <a:r>
              <a:rPr lang="fr-FR" sz="1400" b="1" dirty="0">
                <a:latin typeface="+mj-lt"/>
              </a:rPr>
              <a:t>                               </a:t>
            </a:r>
            <a:r>
              <a:rPr lang="fr-FR" sz="1400" b="1" dirty="0" err="1">
                <a:solidFill>
                  <a:srgbClr val="FF0000"/>
                </a:solidFill>
                <a:latin typeface="+mj-lt"/>
              </a:rPr>
              <a:t>Dermoptera</a:t>
            </a:r>
            <a:endParaRPr lang="fr-FR" sz="1400" b="1" dirty="0">
              <a:solidFill>
                <a:srgbClr val="FF0000"/>
              </a:solidFill>
              <a:latin typeface="+mj-lt"/>
            </a:endParaRPr>
          </a:p>
        </p:txBody>
      </p:sp>
      <p:pic>
        <p:nvPicPr>
          <p:cNvPr id="1026" name="Picture 2" descr="Description de cette image, également commentée ci-après">
            <a:extLst>
              <a:ext uri="{FF2B5EF4-FFF2-40B4-BE49-F238E27FC236}">
                <a16:creationId xmlns:a16="http://schemas.microsoft.com/office/drawing/2014/main" id="{3A1773DD-78EF-4BFF-9571-7846B6C8B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4851" y="3098976"/>
            <a:ext cx="2962274" cy="37590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d/d3/Forficula_auricularia-mo.jpg/340px-Forficula_auricularia-mo.jpg">
            <a:extLst>
              <a:ext uri="{FF2B5EF4-FFF2-40B4-BE49-F238E27FC236}">
                <a16:creationId xmlns:a16="http://schemas.microsoft.com/office/drawing/2014/main" id="{E1244878-A131-484A-9ECE-E8F2372F1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0"/>
            <a:ext cx="3238500" cy="4657725"/>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948ACFF-1103-45C6-AD9B-2702A438DA38}"/>
              </a:ext>
            </a:extLst>
          </p:cNvPr>
          <p:cNvSpPr txBox="1"/>
          <p:nvPr/>
        </p:nvSpPr>
        <p:spPr>
          <a:xfrm>
            <a:off x="4514851" y="2105561"/>
            <a:ext cx="2962274" cy="1323439"/>
          </a:xfrm>
          <a:prstGeom prst="rect">
            <a:avLst/>
          </a:prstGeom>
          <a:noFill/>
        </p:spPr>
        <p:txBody>
          <a:bodyPr wrap="square" rtlCol="0">
            <a:spAutoFit/>
          </a:bodyPr>
          <a:lstStyle/>
          <a:p>
            <a:r>
              <a:rPr lang="fr-FR" sz="2000" dirty="0">
                <a:solidFill>
                  <a:srgbClr val="008000"/>
                </a:solidFill>
                <a:latin typeface="+mj-lt"/>
              </a:rPr>
              <a:t>Les </a:t>
            </a:r>
            <a:r>
              <a:rPr lang="fr-FR" sz="2000" dirty="0" err="1">
                <a:solidFill>
                  <a:srgbClr val="008000"/>
                </a:solidFill>
                <a:latin typeface="+mj-lt"/>
              </a:rPr>
              <a:t>cerques</a:t>
            </a:r>
            <a:r>
              <a:rPr lang="fr-FR" sz="2000" dirty="0">
                <a:solidFill>
                  <a:srgbClr val="008000"/>
                </a:solidFill>
                <a:latin typeface="+mj-lt"/>
              </a:rPr>
              <a:t> (= pinces) ou </a:t>
            </a:r>
            <a:r>
              <a:rPr lang="fr-FR" sz="2000" b="1" dirty="0">
                <a:solidFill>
                  <a:srgbClr val="008000"/>
                </a:solidFill>
                <a:latin typeface="+mj-lt"/>
              </a:rPr>
              <a:t>forceps</a:t>
            </a:r>
            <a:r>
              <a:rPr lang="fr-FR" sz="2000" dirty="0">
                <a:solidFill>
                  <a:srgbClr val="008000"/>
                </a:solidFill>
                <a:latin typeface="+mj-lt"/>
              </a:rPr>
              <a:t> sont droits chez la femelle et incurvés chez le mâle.</a:t>
            </a:r>
          </a:p>
        </p:txBody>
      </p:sp>
      <p:pic>
        <p:nvPicPr>
          <p:cNvPr id="1030" name="Picture 6" descr="Simpson Obstetrical Forceps S/ model 23cm">
            <a:extLst>
              <a:ext uri="{FF2B5EF4-FFF2-40B4-BE49-F238E27FC236}">
                <a16:creationId xmlns:a16="http://schemas.microsoft.com/office/drawing/2014/main" id="{9D35C1FC-465F-4149-8787-A333306AAC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91725" y="4657725"/>
            <a:ext cx="2200275" cy="2200275"/>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083677A1-1118-4936-89A1-E8F4B79F5922}"/>
              </a:ext>
            </a:extLst>
          </p:cNvPr>
          <p:cNvSpPr txBox="1"/>
          <p:nvPr/>
        </p:nvSpPr>
        <p:spPr>
          <a:xfrm>
            <a:off x="7535441" y="6120882"/>
            <a:ext cx="2456284" cy="707886"/>
          </a:xfrm>
          <a:prstGeom prst="rect">
            <a:avLst/>
          </a:prstGeom>
          <a:noFill/>
        </p:spPr>
        <p:txBody>
          <a:bodyPr wrap="square" rtlCol="0">
            <a:spAutoFit/>
          </a:bodyPr>
          <a:lstStyle/>
          <a:p>
            <a:pPr algn="r"/>
            <a:r>
              <a:rPr lang="fr-FR" sz="2000" dirty="0">
                <a:latin typeface="+mj-lt"/>
              </a:rPr>
              <a:t>Forceps obsté</a:t>
            </a:r>
            <a:r>
              <a:rPr lang="fr-FR" sz="2000" dirty="0">
                <a:solidFill>
                  <a:schemeClr val="bg1"/>
                </a:solidFill>
                <a:latin typeface="+mj-lt"/>
              </a:rPr>
              <a:t>trical</a:t>
            </a:r>
          </a:p>
          <a:p>
            <a:pPr algn="r"/>
            <a:r>
              <a:rPr lang="fr-FR" sz="2000" i="1" dirty="0">
                <a:latin typeface="+mj-lt"/>
              </a:rPr>
              <a:t>decote</a:t>
            </a:r>
            <a:r>
              <a:rPr lang="fr-FR" sz="2000" i="1" dirty="0">
                <a:solidFill>
                  <a:schemeClr val="bg1"/>
                </a:solidFill>
                <a:latin typeface="+mj-lt"/>
              </a:rPr>
              <a:t>chent.com</a:t>
            </a:r>
          </a:p>
        </p:txBody>
      </p:sp>
      <p:sp>
        <p:nvSpPr>
          <p:cNvPr id="3" name="ZoneTexte 2">
            <a:extLst>
              <a:ext uri="{FF2B5EF4-FFF2-40B4-BE49-F238E27FC236}">
                <a16:creationId xmlns:a16="http://schemas.microsoft.com/office/drawing/2014/main" id="{3B769890-5DD6-4549-A5E9-FB1D5A46A485}"/>
              </a:ext>
            </a:extLst>
          </p:cNvPr>
          <p:cNvSpPr txBox="1"/>
          <p:nvPr/>
        </p:nvSpPr>
        <p:spPr>
          <a:xfrm>
            <a:off x="10944487" y="4288393"/>
            <a:ext cx="342376" cy="369332"/>
          </a:xfrm>
          <a:prstGeom prst="rect">
            <a:avLst/>
          </a:prstGeom>
          <a:noFill/>
        </p:spPr>
        <p:txBody>
          <a:bodyPr wrap="square" rtlCol="0">
            <a:spAutoFit/>
          </a:bodyPr>
          <a:lstStyle/>
          <a:p>
            <a:r>
              <a:rPr lang="fr-FR" dirty="0">
                <a:solidFill>
                  <a:srgbClr val="FFFF00"/>
                </a:solidFill>
                <a:latin typeface="Garamond" panose="02020404030301010803" pitchFamily="18" charset="0"/>
              </a:rPr>
              <a:t>♂</a:t>
            </a:r>
            <a:endParaRPr lang="fr-FR" dirty="0">
              <a:solidFill>
                <a:srgbClr val="FFFF00"/>
              </a:solidFill>
            </a:endParaRPr>
          </a:p>
        </p:txBody>
      </p:sp>
      <p:sp>
        <p:nvSpPr>
          <p:cNvPr id="10" name="ZoneTexte 9">
            <a:extLst>
              <a:ext uri="{FF2B5EF4-FFF2-40B4-BE49-F238E27FC236}">
                <a16:creationId xmlns:a16="http://schemas.microsoft.com/office/drawing/2014/main" id="{3635D764-536E-4CAF-9A09-9981EBCE6A1C}"/>
              </a:ext>
            </a:extLst>
          </p:cNvPr>
          <p:cNvSpPr txBox="1"/>
          <p:nvPr/>
        </p:nvSpPr>
        <p:spPr>
          <a:xfrm>
            <a:off x="4514851" y="6488668"/>
            <a:ext cx="342376" cy="369332"/>
          </a:xfrm>
          <a:prstGeom prst="rect">
            <a:avLst/>
          </a:prstGeom>
          <a:noFill/>
        </p:spPr>
        <p:txBody>
          <a:bodyPr wrap="square" rtlCol="0">
            <a:spAutoFit/>
          </a:bodyPr>
          <a:lstStyle/>
          <a:p>
            <a:r>
              <a:rPr lang="fr-FR" dirty="0">
                <a:latin typeface="Garamond" panose="02020404030301010803" pitchFamily="18" charset="0"/>
              </a:rPr>
              <a:t>♀</a:t>
            </a:r>
            <a:endParaRPr lang="fr-FR" dirty="0"/>
          </a:p>
        </p:txBody>
      </p:sp>
      <p:pic>
        <p:nvPicPr>
          <p:cNvPr id="5" name="Image 4">
            <a:extLst>
              <a:ext uri="{FF2B5EF4-FFF2-40B4-BE49-F238E27FC236}">
                <a16:creationId xmlns:a16="http://schemas.microsoft.com/office/drawing/2014/main" id="{57831F85-A2C6-4A96-A6AE-D168F671D536}"/>
              </a:ext>
            </a:extLst>
          </p:cNvPr>
          <p:cNvPicPr>
            <a:picLocks noChangeAspect="1"/>
          </p:cNvPicPr>
          <p:nvPr/>
        </p:nvPicPr>
        <p:blipFill rotWithShape="1">
          <a:blip r:embed="rId5"/>
          <a:srcRect/>
          <a:stretch/>
        </p:blipFill>
        <p:spPr>
          <a:xfrm>
            <a:off x="457828" y="5242138"/>
            <a:ext cx="2544341" cy="1615862"/>
          </a:xfrm>
          <a:prstGeom prst="rect">
            <a:avLst/>
          </a:prstGeom>
        </p:spPr>
      </p:pic>
      <p:pic>
        <p:nvPicPr>
          <p:cNvPr id="9" name="Image 8">
            <a:extLst>
              <a:ext uri="{FF2B5EF4-FFF2-40B4-BE49-F238E27FC236}">
                <a16:creationId xmlns:a16="http://schemas.microsoft.com/office/drawing/2014/main" id="{EC6C1822-BFA0-4711-9E9F-B3DF9312C002}"/>
              </a:ext>
            </a:extLst>
          </p:cNvPr>
          <p:cNvPicPr>
            <a:picLocks noChangeAspect="1"/>
          </p:cNvPicPr>
          <p:nvPr/>
        </p:nvPicPr>
        <p:blipFill>
          <a:blip r:embed="rId6"/>
          <a:stretch>
            <a:fillRect/>
          </a:stretch>
        </p:blipFill>
        <p:spPr>
          <a:xfrm>
            <a:off x="3034422" y="6410882"/>
            <a:ext cx="1480429" cy="449612"/>
          </a:xfrm>
          <a:prstGeom prst="rect">
            <a:avLst/>
          </a:prstGeom>
        </p:spPr>
      </p:pic>
    </p:spTree>
    <p:extLst>
      <p:ext uri="{BB962C8B-B14F-4D97-AF65-F5344CB8AC3E}">
        <p14:creationId xmlns:p14="http://schemas.microsoft.com/office/powerpoint/2010/main" val="25832199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A49C15-C082-4373-8C20-DE9489B8F6A9}"/>
              </a:ext>
            </a:extLst>
          </p:cNvPr>
          <p:cNvSpPr/>
          <p:nvPr/>
        </p:nvSpPr>
        <p:spPr>
          <a:xfrm>
            <a:off x="828675" y="0"/>
            <a:ext cx="3528000" cy="4708981"/>
          </a:xfrm>
          <a:prstGeom prst="rect">
            <a:avLst/>
          </a:prstGeom>
        </p:spPr>
        <p:txBody>
          <a:bodyPr>
            <a:spAutoFit/>
          </a:bodyPr>
          <a:lstStyle/>
          <a:p>
            <a:pPr algn="ctr"/>
            <a:r>
              <a:rPr lang="fr-FR" sz="2000" b="1" dirty="0">
                <a:solidFill>
                  <a:srgbClr val="0000FF"/>
                </a:solidFill>
                <a:latin typeface="+mj-lt"/>
              </a:rPr>
              <a:t>GÂTE-BOIS</a:t>
            </a:r>
          </a:p>
          <a:p>
            <a:pPr algn="ctr"/>
            <a:r>
              <a:rPr lang="fr-FR" sz="2000" b="1" dirty="0">
                <a:solidFill>
                  <a:srgbClr val="0000FF"/>
                </a:solidFill>
                <a:latin typeface="+mj-lt"/>
              </a:rPr>
              <a:t>Ronge-bois</a:t>
            </a:r>
          </a:p>
          <a:p>
            <a:pPr algn="ctr"/>
            <a:r>
              <a:rPr lang="fr-FR" sz="2000" b="1" dirty="0">
                <a:solidFill>
                  <a:srgbClr val="0000FF"/>
                </a:solidFill>
                <a:latin typeface="+mj-lt"/>
              </a:rPr>
              <a:t>Cossus gâte-bois</a:t>
            </a:r>
          </a:p>
          <a:p>
            <a:pPr algn="ctr"/>
            <a:r>
              <a:rPr lang="fr-FR" sz="2000" b="1" dirty="0">
                <a:solidFill>
                  <a:srgbClr val="0000FF"/>
                </a:solidFill>
                <a:latin typeface="+mj-lt"/>
              </a:rPr>
              <a:t>Papillon-chèvre </a:t>
            </a:r>
            <a:r>
              <a:rPr lang="fr-FR" sz="2000" b="1" baseline="30000" dirty="0">
                <a:solidFill>
                  <a:srgbClr val="0000FF"/>
                </a:solidFill>
                <a:latin typeface="+mj-lt"/>
              </a:rPr>
              <a:t>anglais</a:t>
            </a:r>
          </a:p>
          <a:p>
            <a:pPr algn="ctr"/>
            <a:r>
              <a:rPr kumimoji="0" lang="fr-FR" altLang="fr-FR" b="1" i="0" u="none" strike="noStrike" cap="none" normalizeH="0" baseline="0" dirty="0">
                <a:ln>
                  <a:noFill/>
                </a:ln>
                <a:solidFill>
                  <a:srgbClr val="006600"/>
                </a:solidFill>
                <a:effectLst/>
                <a:latin typeface="+mj-lt"/>
              </a:rPr>
              <a:t>gros </a:t>
            </a:r>
            <a:r>
              <a:rPr lang="fr-FR" altLang="fr-FR" b="1" dirty="0">
                <a:solidFill>
                  <a:srgbClr val="006600"/>
                </a:solidFill>
                <a:latin typeface="+mj-lt"/>
                <a:cs typeface="Arial" panose="020B0604020202020204" pitchFamily="34" charset="0"/>
              </a:rPr>
              <a:t>papillon</a:t>
            </a:r>
            <a:r>
              <a:rPr kumimoji="0" lang="fr-FR" altLang="fr-FR" b="1" i="0" u="none" strike="noStrike" cap="none" normalizeH="0" baseline="0" dirty="0">
                <a:ln>
                  <a:noFill/>
                </a:ln>
                <a:solidFill>
                  <a:srgbClr val="006600"/>
                </a:solidFill>
                <a:effectLst/>
                <a:latin typeface="+mj-lt"/>
                <a:cs typeface="Arial" panose="020B0604020202020204" pitchFamily="34" charset="0"/>
              </a:rPr>
              <a:t> </a:t>
            </a:r>
          </a:p>
          <a:p>
            <a:pPr algn="ctr"/>
            <a:r>
              <a:rPr kumimoji="0" lang="fr-FR" altLang="fr-FR" b="1" i="0" u="none" strike="noStrike" cap="none" normalizeH="0" baseline="0" dirty="0">
                <a:ln>
                  <a:noFill/>
                </a:ln>
                <a:solidFill>
                  <a:srgbClr val="006600"/>
                </a:solidFill>
                <a:effectLst/>
                <a:latin typeface="+mj-lt"/>
                <a:cs typeface="Arial" panose="020B0604020202020204" pitchFamily="34" charset="0"/>
              </a:rPr>
              <a:t>de 7 à 8 </a:t>
            </a:r>
            <a:r>
              <a:rPr kumimoji="0" lang="fr-FR" altLang="fr-FR" b="1" i="0" u="none" strike="noStrike" cap="none" normalizeH="0" baseline="0" dirty="0">
                <a:ln>
                  <a:noFill/>
                </a:ln>
                <a:solidFill>
                  <a:srgbClr val="006600"/>
                </a:solidFill>
                <a:effectLst/>
                <a:latin typeface="+mj-lt"/>
              </a:rPr>
              <a:t>cm</a:t>
            </a:r>
            <a:r>
              <a:rPr kumimoji="0" lang="fr-FR" altLang="fr-FR" b="1" i="0" u="none" strike="noStrike" cap="none" normalizeH="0" baseline="0" dirty="0">
                <a:ln>
                  <a:noFill/>
                </a:ln>
                <a:solidFill>
                  <a:srgbClr val="006600"/>
                </a:solidFill>
                <a:effectLst/>
                <a:latin typeface="+mj-lt"/>
                <a:cs typeface="Arial" panose="020B0604020202020204" pitchFamily="34" charset="0"/>
              </a:rPr>
              <a:t> d'</a:t>
            </a:r>
            <a:r>
              <a:rPr lang="fr-FR" altLang="fr-FR" b="1" dirty="0">
                <a:solidFill>
                  <a:srgbClr val="006600"/>
                </a:solidFill>
                <a:latin typeface="+mj-lt"/>
                <a:cs typeface="Arial" panose="020B0604020202020204" pitchFamily="34" charset="0"/>
              </a:rPr>
              <a:t>envergure</a:t>
            </a:r>
            <a:r>
              <a:rPr kumimoji="0" lang="fr-FR" altLang="fr-FR" b="1" i="0" u="none" strike="noStrike" cap="none" normalizeH="0" baseline="0" dirty="0">
                <a:ln>
                  <a:noFill/>
                </a:ln>
                <a:solidFill>
                  <a:srgbClr val="006600"/>
                </a:solidFill>
                <a:effectLst/>
                <a:latin typeface="+mj-lt"/>
                <a:cs typeface="Arial" panose="020B0604020202020204" pitchFamily="34" charset="0"/>
              </a:rPr>
              <a:t> </a:t>
            </a:r>
          </a:p>
          <a:p>
            <a:pPr algn="ctr"/>
            <a:r>
              <a:rPr kumimoji="0" lang="fr-FR" altLang="fr-FR" b="1" i="0" u="none" strike="noStrike" cap="none" normalizeH="0" baseline="0" dirty="0">
                <a:ln>
                  <a:noFill/>
                </a:ln>
                <a:solidFill>
                  <a:srgbClr val="006600"/>
                </a:solidFill>
                <a:effectLst/>
                <a:latin typeface="+mj-lt"/>
                <a:cs typeface="Arial" panose="020B0604020202020204" pitchFamily="34" charset="0"/>
              </a:rPr>
              <a:t>qui vole de juin à juillet, </a:t>
            </a:r>
          </a:p>
          <a:p>
            <a:pPr algn="ctr"/>
            <a:r>
              <a:rPr kumimoji="0" lang="fr-FR" altLang="fr-FR" b="1" i="0" u="none" strike="noStrike" cap="none" normalizeH="0" baseline="0" dirty="0">
                <a:ln>
                  <a:noFill/>
                </a:ln>
                <a:solidFill>
                  <a:srgbClr val="006600"/>
                </a:solidFill>
                <a:effectLst/>
                <a:latin typeface="+mj-lt"/>
                <a:cs typeface="Arial" panose="020B0604020202020204" pitchFamily="34" charset="0"/>
              </a:rPr>
              <a:t>dont la </a:t>
            </a:r>
            <a:r>
              <a:rPr lang="fr-FR" altLang="fr-FR" b="1" dirty="0">
                <a:solidFill>
                  <a:srgbClr val="006600"/>
                </a:solidFill>
                <a:latin typeface="+mj-lt"/>
                <a:cs typeface="Arial" panose="020B0604020202020204" pitchFamily="34" charset="0"/>
              </a:rPr>
              <a:t>chenille</a:t>
            </a:r>
            <a:r>
              <a:rPr kumimoji="0" lang="fr-FR" altLang="fr-FR" b="1" i="0" u="none" strike="noStrike" cap="none" normalizeH="0" baseline="0" dirty="0">
                <a:ln>
                  <a:noFill/>
                </a:ln>
                <a:solidFill>
                  <a:srgbClr val="006600"/>
                </a:solidFill>
                <a:effectLst/>
                <a:latin typeface="+mj-lt"/>
                <a:cs typeface="Arial" panose="020B0604020202020204" pitchFamily="34" charset="0"/>
              </a:rPr>
              <a:t> </a:t>
            </a:r>
            <a:r>
              <a:rPr lang="fr-FR" altLang="fr-FR" b="1" dirty="0">
                <a:solidFill>
                  <a:srgbClr val="006600"/>
                </a:solidFill>
                <a:latin typeface="+mj-lt"/>
                <a:cs typeface="Arial" panose="020B0604020202020204" pitchFamily="34" charset="0"/>
              </a:rPr>
              <a:t>xylophage</a:t>
            </a:r>
            <a:r>
              <a:rPr kumimoji="0" lang="fr-FR" altLang="fr-FR" b="1" i="0" u="none" strike="noStrike" cap="none" normalizeH="0" baseline="0" dirty="0">
                <a:ln>
                  <a:noFill/>
                </a:ln>
                <a:solidFill>
                  <a:srgbClr val="006600"/>
                </a:solidFill>
                <a:effectLst/>
                <a:latin typeface="+mj-lt"/>
                <a:cs typeface="Arial" panose="020B0604020202020204" pitchFamily="34" charset="0"/>
              </a:rPr>
              <a:t> </a:t>
            </a:r>
          </a:p>
          <a:p>
            <a:pPr algn="ctr"/>
            <a:r>
              <a:rPr kumimoji="0" lang="fr-FR" altLang="fr-FR" b="1" i="0" u="none" strike="noStrike" cap="none" normalizeH="0" baseline="0" dirty="0">
                <a:ln>
                  <a:noFill/>
                </a:ln>
                <a:solidFill>
                  <a:srgbClr val="006600"/>
                </a:solidFill>
                <a:effectLst/>
                <a:latin typeface="+mj-lt"/>
                <a:cs typeface="Arial" panose="020B0604020202020204" pitchFamily="34" charset="0"/>
              </a:rPr>
              <a:t>se développe dans le </a:t>
            </a:r>
            <a:r>
              <a:rPr lang="fr-FR" altLang="fr-FR" b="1" dirty="0">
                <a:solidFill>
                  <a:srgbClr val="006600"/>
                </a:solidFill>
                <a:latin typeface="+mj-lt"/>
                <a:cs typeface="Arial" panose="020B0604020202020204" pitchFamily="34" charset="0"/>
              </a:rPr>
              <a:t>bois</a:t>
            </a:r>
            <a:r>
              <a:rPr kumimoji="0" lang="fr-FR" altLang="fr-FR" b="1" i="0" u="none" strike="noStrike" cap="none" normalizeH="0" baseline="0" dirty="0">
                <a:ln>
                  <a:noFill/>
                </a:ln>
                <a:solidFill>
                  <a:srgbClr val="006600"/>
                </a:solidFill>
                <a:effectLst/>
                <a:latin typeface="+mj-lt"/>
                <a:cs typeface="Arial" panose="020B0604020202020204" pitchFamily="34" charset="0"/>
              </a:rPr>
              <a:t> du </a:t>
            </a:r>
            <a:r>
              <a:rPr lang="fr-FR" altLang="fr-FR" b="1" dirty="0">
                <a:solidFill>
                  <a:srgbClr val="006600"/>
                </a:solidFill>
                <a:latin typeface="+mj-lt"/>
                <a:cs typeface="Arial" panose="020B0604020202020204" pitchFamily="34" charset="0"/>
              </a:rPr>
              <a:t>tronc</a:t>
            </a:r>
            <a:r>
              <a:rPr kumimoji="0" lang="fr-FR" altLang="fr-FR" b="1" i="0" u="none" strike="noStrike" cap="none" normalizeH="0" baseline="0" dirty="0">
                <a:ln>
                  <a:noFill/>
                </a:ln>
                <a:solidFill>
                  <a:srgbClr val="006600"/>
                </a:solidFill>
                <a:effectLst/>
                <a:latin typeface="+mj-lt"/>
                <a:cs typeface="Arial" panose="020B0604020202020204" pitchFamily="34" charset="0"/>
              </a:rPr>
              <a:t> et des branches de plusieurs espèces d'</a:t>
            </a:r>
            <a:r>
              <a:rPr lang="fr-FR" altLang="fr-FR" b="1" dirty="0">
                <a:solidFill>
                  <a:srgbClr val="006600"/>
                </a:solidFill>
                <a:latin typeface="+mj-lt"/>
                <a:cs typeface="Arial" panose="020B0604020202020204" pitchFamily="34" charset="0"/>
              </a:rPr>
              <a:t>arbres</a:t>
            </a:r>
            <a:r>
              <a:rPr kumimoji="0" lang="fr-FR" altLang="fr-FR" b="1" i="0" u="none" strike="noStrike" cap="none" normalizeH="0" baseline="0" dirty="0">
                <a:ln>
                  <a:noFill/>
                </a:ln>
                <a:solidFill>
                  <a:srgbClr val="006600"/>
                </a:solidFill>
                <a:effectLst/>
                <a:latin typeface="+mj-lt"/>
              </a:rPr>
              <a:t> </a:t>
            </a:r>
          </a:p>
          <a:p>
            <a:pPr algn="ctr"/>
            <a:r>
              <a:rPr lang="fr-FR" sz="2000" b="1" dirty="0" err="1">
                <a:solidFill>
                  <a:srgbClr val="800000"/>
                </a:solidFill>
                <a:latin typeface="+mj-lt"/>
              </a:rPr>
              <a:t>Weidenbohrer</a:t>
            </a:r>
            <a:endParaRPr lang="fr-FR" sz="2000" b="1" dirty="0">
              <a:solidFill>
                <a:srgbClr val="800000"/>
              </a:solidFill>
              <a:latin typeface="+mj-lt"/>
            </a:endParaRPr>
          </a:p>
          <a:p>
            <a:pPr algn="ctr"/>
            <a:r>
              <a:rPr lang="fr-FR" sz="2000" b="1" dirty="0" err="1">
                <a:solidFill>
                  <a:srgbClr val="9900FF"/>
                </a:solidFill>
                <a:latin typeface="+mj-lt"/>
              </a:rPr>
              <a:t>Goat</a:t>
            </a:r>
            <a:r>
              <a:rPr lang="fr-FR" sz="2000" b="1" dirty="0">
                <a:solidFill>
                  <a:srgbClr val="9900FF"/>
                </a:solidFill>
                <a:latin typeface="+mj-lt"/>
              </a:rPr>
              <a:t> </a:t>
            </a:r>
            <a:r>
              <a:rPr lang="fr-FR" sz="2000" b="1" dirty="0" err="1">
                <a:solidFill>
                  <a:srgbClr val="9900FF"/>
                </a:solidFill>
                <a:latin typeface="+mj-lt"/>
              </a:rPr>
              <a:t>moth</a:t>
            </a:r>
            <a:endParaRPr lang="fr-FR" sz="2000" b="1" dirty="0">
              <a:solidFill>
                <a:srgbClr val="9900FF"/>
              </a:solidFill>
              <a:latin typeface="+mj-lt"/>
            </a:endParaRPr>
          </a:p>
          <a:p>
            <a:pPr algn="ctr"/>
            <a:r>
              <a:rPr lang="fr-FR" sz="2000" b="1" i="1" dirty="0">
                <a:latin typeface="+mj-lt"/>
              </a:rPr>
              <a:t>Cossus </a:t>
            </a:r>
            <a:r>
              <a:rPr lang="fr-FR" sz="2000" b="1" i="1" dirty="0" err="1">
                <a:latin typeface="+mj-lt"/>
              </a:rPr>
              <a:t>cossus</a:t>
            </a:r>
            <a:endParaRPr lang="fr-FR" sz="2000" b="1" i="1" dirty="0">
              <a:latin typeface="+mj-lt"/>
            </a:endParaRPr>
          </a:p>
          <a:p>
            <a:pPr algn="ctr"/>
            <a:r>
              <a:rPr lang="fr-FR" sz="2000" b="1" dirty="0">
                <a:latin typeface="+mj-lt"/>
              </a:rPr>
              <a:t>(Linnaeus, 1758)</a:t>
            </a:r>
          </a:p>
          <a:p>
            <a:pPr algn="ctr"/>
            <a:r>
              <a:rPr lang="fr-FR" sz="1400" b="1" dirty="0" err="1">
                <a:solidFill>
                  <a:srgbClr val="CC0000"/>
                </a:solidFill>
                <a:latin typeface="+mj-lt"/>
              </a:rPr>
              <a:t>Cossidae</a:t>
            </a:r>
            <a:r>
              <a:rPr lang="fr-FR" sz="1400" b="1" dirty="0">
                <a:latin typeface="+mj-lt"/>
              </a:rPr>
              <a:t>                               </a:t>
            </a:r>
            <a:r>
              <a:rPr lang="fr-FR" sz="1400" b="1" dirty="0">
                <a:solidFill>
                  <a:srgbClr val="FF0000"/>
                </a:solidFill>
                <a:latin typeface="+mj-lt"/>
              </a:rPr>
              <a:t>Lépidoptère</a:t>
            </a:r>
          </a:p>
        </p:txBody>
      </p:sp>
      <p:pic>
        <p:nvPicPr>
          <p:cNvPr id="9" name="Image 8">
            <a:extLst>
              <a:ext uri="{FF2B5EF4-FFF2-40B4-BE49-F238E27FC236}">
                <a16:creationId xmlns:a16="http://schemas.microsoft.com/office/drawing/2014/main" id="{EC6C1822-BFA0-4711-9E9F-B3DF9312C002}"/>
              </a:ext>
            </a:extLst>
          </p:cNvPr>
          <p:cNvPicPr>
            <a:picLocks noChangeAspect="1"/>
          </p:cNvPicPr>
          <p:nvPr/>
        </p:nvPicPr>
        <p:blipFill>
          <a:blip r:embed="rId2"/>
          <a:stretch>
            <a:fillRect/>
          </a:stretch>
        </p:blipFill>
        <p:spPr>
          <a:xfrm>
            <a:off x="7396782" y="4580021"/>
            <a:ext cx="1581067" cy="480176"/>
          </a:xfrm>
          <a:prstGeom prst="rect">
            <a:avLst/>
          </a:prstGeom>
        </p:spPr>
      </p:pic>
      <p:pic>
        <p:nvPicPr>
          <p:cNvPr id="6" name="Image 5">
            <a:extLst>
              <a:ext uri="{FF2B5EF4-FFF2-40B4-BE49-F238E27FC236}">
                <a16:creationId xmlns:a16="http://schemas.microsoft.com/office/drawing/2014/main" id="{398461F0-BCD5-48BF-9E08-5E4388CE0F1C}"/>
              </a:ext>
            </a:extLst>
          </p:cNvPr>
          <p:cNvPicPr>
            <a:picLocks noChangeAspect="1"/>
          </p:cNvPicPr>
          <p:nvPr/>
        </p:nvPicPr>
        <p:blipFill>
          <a:blip r:embed="rId3"/>
          <a:stretch>
            <a:fillRect/>
          </a:stretch>
        </p:blipFill>
        <p:spPr>
          <a:xfrm>
            <a:off x="4882919" y="4580021"/>
            <a:ext cx="2513863" cy="480176"/>
          </a:xfrm>
          <a:prstGeom prst="rect">
            <a:avLst/>
          </a:prstGeom>
        </p:spPr>
      </p:pic>
      <p:graphicFrame>
        <p:nvGraphicFramePr>
          <p:cNvPr id="8" name="Tableau 7">
            <a:extLst>
              <a:ext uri="{FF2B5EF4-FFF2-40B4-BE49-F238E27FC236}">
                <a16:creationId xmlns:a16="http://schemas.microsoft.com/office/drawing/2014/main" id="{B3504FC7-F9D0-4C13-A8AD-4A606EBA5489}"/>
              </a:ext>
            </a:extLst>
          </p:cNvPr>
          <p:cNvGraphicFramePr>
            <a:graphicFrameLocks noGrp="1"/>
          </p:cNvGraphicFramePr>
          <p:nvPr>
            <p:extLst>
              <p:ext uri="{D42A27DB-BD31-4B8C-83A1-F6EECF244321}">
                <p14:modId xmlns:p14="http://schemas.microsoft.com/office/powerpoint/2010/main" val="1600635624"/>
              </p:ext>
            </p:extLst>
          </p:nvPr>
        </p:nvGraphicFramePr>
        <p:xfrm>
          <a:off x="4635722" y="5153066"/>
          <a:ext cx="2920556" cy="1737360"/>
        </p:xfrm>
        <a:graphic>
          <a:graphicData uri="http://schemas.openxmlformats.org/drawingml/2006/table">
            <a:tbl>
              <a:tblPr/>
              <a:tblGrid>
                <a:gridCol w="208280">
                  <a:extLst>
                    <a:ext uri="{9D8B030D-6E8A-4147-A177-3AD203B41FA5}">
                      <a16:colId xmlns:a16="http://schemas.microsoft.com/office/drawing/2014/main" val="4197706575"/>
                    </a:ext>
                  </a:extLst>
                </a:gridCol>
                <a:gridCol w="2712276">
                  <a:extLst>
                    <a:ext uri="{9D8B030D-6E8A-4147-A177-3AD203B41FA5}">
                      <a16:colId xmlns:a16="http://schemas.microsoft.com/office/drawing/2014/main" val="2218116465"/>
                    </a:ext>
                  </a:extLst>
                </a:gridCol>
              </a:tblGrid>
              <a:tr h="1704934">
                <a:tc>
                  <a:txBody>
                    <a:bodyPr/>
                    <a:lstStyle/>
                    <a:p>
                      <a:pPr algn="l"/>
                      <a:endParaRPr lang="fr-FR" sz="1200" dirty="0">
                        <a:latin typeface="+mj-lt"/>
                      </a:endParaRPr>
                    </a:p>
                  </a:txBody>
                  <a:tcPr>
                    <a:lnL>
                      <a:noFill/>
                    </a:lnL>
                    <a:lnR>
                      <a:noFill/>
                    </a:lnR>
                    <a:lnT>
                      <a:noFill/>
                    </a:lnT>
                    <a:lnB>
                      <a:noFill/>
                    </a:lnB>
                  </a:tcPr>
                </a:tc>
                <a:tc>
                  <a:txBody>
                    <a:bodyPr/>
                    <a:lstStyle/>
                    <a:p>
                      <a:pPr algn="l"/>
                      <a:r>
                        <a:rPr lang="fr-FR" sz="1200" dirty="0">
                          <a:latin typeface="+mj-lt"/>
                        </a:rPr>
                        <a:t>220    </a:t>
                      </a:r>
                      <a:r>
                        <a:rPr lang="fr-FR" sz="1200" dirty="0" err="1">
                          <a:latin typeface="+mj-lt"/>
                          <a:cs typeface="Calibri" panose="020F0502020204030204" pitchFamily="34" charset="0"/>
                        </a:rPr>
                        <a:t>Vermiculantur</a:t>
                      </a:r>
                      <a:r>
                        <a:rPr lang="fr-FR" sz="1200" dirty="0">
                          <a:latin typeface="+mj-lt"/>
                        </a:rPr>
                        <a:t> </a:t>
                      </a:r>
                      <a:r>
                        <a:rPr lang="fr-FR" sz="1200" dirty="0" err="1">
                          <a:latin typeface="+mj-lt"/>
                        </a:rPr>
                        <a:t>magis</a:t>
                      </a:r>
                      <a:r>
                        <a:rPr lang="fr-FR" sz="1200" dirty="0">
                          <a:latin typeface="+mj-lt"/>
                        </a:rPr>
                        <a:t> </a:t>
                      </a:r>
                      <a:r>
                        <a:rPr lang="fr-FR" sz="1200" dirty="0" err="1">
                          <a:latin typeface="+mj-lt"/>
                        </a:rPr>
                        <a:t>minusve</a:t>
                      </a:r>
                      <a:r>
                        <a:rPr lang="fr-FR" sz="1200" dirty="0">
                          <a:latin typeface="+mj-lt"/>
                        </a:rPr>
                        <a:t> </a:t>
                      </a:r>
                      <a:r>
                        <a:rPr lang="fr-FR" sz="1200" dirty="0" err="1">
                          <a:latin typeface="+mj-lt"/>
                        </a:rPr>
                        <a:t>quaedam</a:t>
                      </a:r>
                      <a:r>
                        <a:rPr lang="fr-FR" sz="1200" dirty="0">
                          <a:latin typeface="+mj-lt"/>
                        </a:rPr>
                        <a:t>, </a:t>
                      </a:r>
                      <a:r>
                        <a:rPr lang="fr-FR" sz="1200" dirty="0" err="1">
                          <a:latin typeface="+mj-lt"/>
                        </a:rPr>
                        <a:t>omnes</a:t>
                      </a:r>
                      <a:r>
                        <a:rPr lang="fr-FR" sz="1200" dirty="0">
                          <a:latin typeface="+mj-lt"/>
                        </a:rPr>
                        <a:t> </a:t>
                      </a:r>
                      <a:r>
                        <a:rPr lang="fr-FR" sz="1200" dirty="0" err="1">
                          <a:latin typeface="+mj-lt"/>
                        </a:rPr>
                        <a:t>tamen</a:t>
                      </a:r>
                      <a:r>
                        <a:rPr lang="fr-FR" sz="1200" dirty="0">
                          <a:latin typeface="+mj-lt"/>
                        </a:rPr>
                        <a:t> </a:t>
                      </a:r>
                      <a:r>
                        <a:rPr lang="fr-FR" sz="1200" dirty="0" err="1">
                          <a:latin typeface="+mj-lt"/>
                        </a:rPr>
                        <a:t>fere</a:t>
                      </a:r>
                      <a:r>
                        <a:rPr lang="fr-FR" sz="1200" dirty="0">
                          <a:latin typeface="+mj-lt"/>
                        </a:rPr>
                        <a:t>, </a:t>
                      </a:r>
                      <a:r>
                        <a:rPr lang="fr-FR" sz="1200" dirty="0" err="1">
                          <a:latin typeface="+mj-lt"/>
                        </a:rPr>
                        <a:t>idque</a:t>
                      </a:r>
                      <a:r>
                        <a:rPr lang="fr-FR" sz="1200" dirty="0">
                          <a:latin typeface="+mj-lt"/>
                        </a:rPr>
                        <a:t> aves </a:t>
                      </a:r>
                      <a:r>
                        <a:rPr lang="fr-FR" sz="1200" dirty="0" err="1">
                          <a:latin typeface="+mj-lt"/>
                        </a:rPr>
                        <a:t>cavi</a:t>
                      </a:r>
                      <a:r>
                        <a:rPr lang="fr-FR" sz="1200" dirty="0">
                          <a:latin typeface="+mj-lt"/>
                        </a:rPr>
                        <a:t> </a:t>
                      </a:r>
                      <a:r>
                        <a:rPr lang="fr-FR" sz="1200" dirty="0" err="1">
                          <a:latin typeface="+mj-lt"/>
                        </a:rPr>
                        <a:t>corticis</a:t>
                      </a:r>
                      <a:r>
                        <a:rPr lang="fr-FR" sz="1200" dirty="0">
                          <a:latin typeface="+mj-lt"/>
                        </a:rPr>
                        <a:t> sono </a:t>
                      </a:r>
                      <a:r>
                        <a:rPr lang="fr-FR" sz="1200" dirty="0" err="1">
                          <a:latin typeface="+mj-lt"/>
                        </a:rPr>
                        <a:t>experiuntur</a:t>
                      </a:r>
                      <a:r>
                        <a:rPr lang="fr-FR" sz="1200" dirty="0">
                          <a:latin typeface="+mj-lt"/>
                        </a:rPr>
                        <a:t>. </a:t>
                      </a:r>
                      <a:r>
                        <a:rPr lang="fr-FR" sz="1200" dirty="0" err="1">
                          <a:latin typeface="+mj-lt"/>
                        </a:rPr>
                        <a:t>iam</a:t>
                      </a:r>
                      <a:r>
                        <a:rPr lang="fr-FR" sz="1200" dirty="0">
                          <a:latin typeface="+mj-lt"/>
                        </a:rPr>
                        <a:t> </a:t>
                      </a:r>
                      <a:r>
                        <a:rPr lang="fr-FR" sz="1200" dirty="0" err="1">
                          <a:latin typeface="+mj-lt"/>
                        </a:rPr>
                        <a:t>quidem</a:t>
                      </a:r>
                      <a:r>
                        <a:rPr lang="fr-FR" sz="1200" dirty="0">
                          <a:latin typeface="+mj-lt"/>
                        </a:rPr>
                        <a:t> et hoc in </a:t>
                      </a:r>
                      <a:r>
                        <a:rPr lang="fr-FR" sz="1200" dirty="0" err="1">
                          <a:latin typeface="+mj-lt"/>
                        </a:rPr>
                        <a:t>luxuria</a:t>
                      </a:r>
                      <a:r>
                        <a:rPr lang="fr-FR" sz="1200" dirty="0">
                          <a:latin typeface="+mj-lt"/>
                        </a:rPr>
                        <a:t> esse </a:t>
                      </a:r>
                      <a:r>
                        <a:rPr lang="fr-FR" sz="1200" dirty="0" err="1">
                          <a:latin typeface="+mj-lt"/>
                        </a:rPr>
                        <a:t>coepit</a:t>
                      </a:r>
                      <a:r>
                        <a:rPr lang="fr-FR" sz="1200" dirty="0">
                          <a:latin typeface="+mj-lt"/>
                        </a:rPr>
                        <a:t>, </a:t>
                      </a:r>
                      <a:r>
                        <a:rPr lang="fr-FR" sz="1200" dirty="0" err="1">
                          <a:latin typeface="+mj-lt"/>
                        </a:rPr>
                        <a:t>praegrandesque</a:t>
                      </a:r>
                      <a:r>
                        <a:rPr lang="fr-FR" sz="1200" dirty="0">
                          <a:latin typeface="+mj-lt"/>
                        </a:rPr>
                        <a:t> </a:t>
                      </a:r>
                      <a:r>
                        <a:rPr lang="fr-FR" sz="1200" dirty="0" err="1">
                          <a:latin typeface="+mj-lt"/>
                        </a:rPr>
                        <a:t>roborum</a:t>
                      </a:r>
                      <a:r>
                        <a:rPr lang="fr-FR" sz="1200" dirty="0">
                          <a:latin typeface="+mj-lt"/>
                        </a:rPr>
                        <a:t> </a:t>
                      </a:r>
                      <a:r>
                        <a:rPr lang="fr-FR" sz="1200" dirty="0" err="1">
                          <a:latin typeface="+mj-lt"/>
                        </a:rPr>
                        <a:t>delicatiore</a:t>
                      </a:r>
                      <a:r>
                        <a:rPr lang="fr-FR" sz="1200" dirty="0">
                          <a:latin typeface="+mj-lt"/>
                        </a:rPr>
                        <a:t> </a:t>
                      </a:r>
                      <a:r>
                        <a:rPr lang="fr-FR" sz="1200" dirty="0" err="1">
                          <a:latin typeface="+mj-lt"/>
                        </a:rPr>
                        <a:t>sunt</a:t>
                      </a:r>
                      <a:r>
                        <a:rPr lang="fr-FR" sz="1200" dirty="0">
                          <a:latin typeface="+mj-lt"/>
                        </a:rPr>
                        <a:t> in </a:t>
                      </a:r>
                      <a:r>
                        <a:rPr lang="fr-FR" sz="1200" dirty="0" err="1">
                          <a:latin typeface="+mj-lt"/>
                        </a:rPr>
                        <a:t>cibo</a:t>
                      </a:r>
                      <a:r>
                        <a:rPr lang="fr-FR" sz="1200" dirty="0">
                          <a:latin typeface="+mj-lt"/>
                        </a:rPr>
                        <a:t> — cosses </a:t>
                      </a:r>
                      <a:r>
                        <a:rPr lang="fr-FR" sz="1200" dirty="0" err="1">
                          <a:latin typeface="+mj-lt"/>
                        </a:rPr>
                        <a:t>vocant</a:t>
                      </a:r>
                      <a:r>
                        <a:rPr lang="fr-FR" sz="1200" dirty="0">
                          <a:latin typeface="+mj-lt"/>
                        </a:rPr>
                        <a:t> — </a:t>
                      </a:r>
                      <a:r>
                        <a:rPr lang="fr-FR" sz="1200" dirty="0" err="1">
                          <a:latin typeface="+mj-lt"/>
                        </a:rPr>
                        <a:t>atque</a:t>
                      </a:r>
                      <a:r>
                        <a:rPr lang="fr-FR" sz="1200" dirty="0">
                          <a:latin typeface="+mj-lt"/>
                        </a:rPr>
                        <a:t> </a:t>
                      </a:r>
                      <a:r>
                        <a:rPr lang="fr-FR" sz="1200" dirty="0" err="1">
                          <a:latin typeface="+mj-lt"/>
                        </a:rPr>
                        <a:t>etiam</a:t>
                      </a:r>
                      <a:r>
                        <a:rPr lang="fr-FR" sz="1200" dirty="0">
                          <a:latin typeface="+mj-lt"/>
                        </a:rPr>
                        <a:t> farina </a:t>
                      </a:r>
                      <a:r>
                        <a:rPr lang="fr-FR" sz="1200" dirty="0" err="1">
                          <a:latin typeface="+mj-lt"/>
                        </a:rPr>
                        <a:t>saginati</a:t>
                      </a:r>
                      <a:r>
                        <a:rPr lang="fr-FR" sz="1200" dirty="0">
                          <a:latin typeface="+mj-lt"/>
                        </a:rPr>
                        <a:t> </a:t>
                      </a:r>
                      <a:r>
                        <a:rPr lang="fr-FR" sz="1200" dirty="0" err="1">
                          <a:latin typeface="+mj-lt"/>
                        </a:rPr>
                        <a:t>hio</a:t>
                      </a:r>
                      <a:r>
                        <a:rPr lang="fr-FR" sz="1200" dirty="0">
                          <a:latin typeface="+mj-lt"/>
                        </a:rPr>
                        <a:t> </a:t>
                      </a:r>
                      <a:r>
                        <a:rPr lang="fr-FR" sz="1200" dirty="0" err="1">
                          <a:latin typeface="+mj-lt"/>
                        </a:rPr>
                        <a:t>quoque</a:t>
                      </a:r>
                      <a:r>
                        <a:rPr lang="fr-FR" sz="1200" dirty="0">
                          <a:latin typeface="+mj-lt"/>
                        </a:rPr>
                        <a:t> </a:t>
                      </a:r>
                      <a:r>
                        <a:rPr lang="fr-FR" sz="1200" dirty="0" err="1">
                          <a:latin typeface="+mj-lt"/>
                        </a:rPr>
                        <a:t>altiles</a:t>
                      </a:r>
                      <a:r>
                        <a:rPr lang="fr-FR" sz="1200" dirty="0">
                          <a:latin typeface="+mj-lt"/>
                        </a:rPr>
                        <a:t> </a:t>
                      </a:r>
                      <a:r>
                        <a:rPr lang="fr-FR" sz="1200" dirty="0" err="1">
                          <a:latin typeface="+mj-lt"/>
                        </a:rPr>
                        <a:t>fiunt</a:t>
                      </a:r>
                      <a:r>
                        <a:rPr lang="fr-FR" sz="1200" dirty="0">
                          <a:latin typeface="+mj-lt"/>
                        </a:rPr>
                        <a:t>.</a:t>
                      </a:r>
                    </a:p>
                    <a:p>
                      <a:pPr algn="r"/>
                      <a:r>
                        <a:rPr lang="fr-FR" sz="1200" i="1" dirty="0">
                          <a:latin typeface="+mj-lt"/>
                        </a:rPr>
                        <a:t>Pline l’ancien</a:t>
                      </a:r>
                    </a:p>
                    <a:p>
                      <a:pPr algn="r"/>
                      <a:r>
                        <a:rPr lang="fr-FR" sz="1200" i="1" dirty="0">
                          <a:latin typeface="+mj-lt"/>
                        </a:rPr>
                        <a:t>Livre 17</a:t>
                      </a:r>
                    </a:p>
                  </a:txBody>
                  <a:tcPr>
                    <a:lnL>
                      <a:noFill/>
                    </a:lnL>
                    <a:lnR>
                      <a:noFill/>
                    </a:lnR>
                    <a:lnT>
                      <a:noFill/>
                    </a:lnT>
                    <a:lnB>
                      <a:noFill/>
                    </a:lnB>
                  </a:tcPr>
                </a:tc>
                <a:extLst>
                  <a:ext uri="{0D108BD9-81ED-4DB2-BD59-A6C34878D82A}">
                    <a16:rowId xmlns:a16="http://schemas.microsoft.com/office/drawing/2014/main" val="2032694647"/>
                  </a:ext>
                </a:extLst>
              </a:tr>
            </a:tbl>
          </a:graphicData>
        </a:graphic>
      </p:graphicFrame>
      <p:sp>
        <p:nvSpPr>
          <p:cNvPr id="13" name="ZoneTexte 12">
            <a:extLst>
              <a:ext uri="{FF2B5EF4-FFF2-40B4-BE49-F238E27FC236}">
                <a16:creationId xmlns:a16="http://schemas.microsoft.com/office/drawing/2014/main" id="{7641AB2A-9E8B-42B5-9692-1CA03AB030CC}"/>
              </a:ext>
            </a:extLst>
          </p:cNvPr>
          <p:cNvSpPr txBox="1"/>
          <p:nvPr/>
        </p:nvSpPr>
        <p:spPr>
          <a:xfrm>
            <a:off x="7811146" y="5060197"/>
            <a:ext cx="3332135" cy="1754326"/>
          </a:xfrm>
          <a:prstGeom prst="rect">
            <a:avLst/>
          </a:prstGeom>
          <a:noFill/>
        </p:spPr>
        <p:txBody>
          <a:bodyPr wrap="square" rtlCol="0">
            <a:spAutoFit/>
          </a:bodyPr>
          <a:lstStyle/>
          <a:p>
            <a:r>
              <a:rPr lang="fr-FR" sz="1200" dirty="0">
                <a:solidFill>
                  <a:srgbClr val="0000FF"/>
                </a:solidFill>
                <a:effectLst/>
                <a:latin typeface="+mj-lt"/>
              </a:rPr>
              <a:t>Les arbres sont plus ou moins sujets aux vers; toutefois presque tous en sont attaqués; et des oiseaux (X, 20) reconnaissent l'existence de ces insectes par le son que rend l'écorce creuse. Au reste, ces vers sont devenus un objet recherché sur les tables. Les gros vers du rouvre figurent parmi les mets délicats; on les nomme cosses (XI, 38; XXX, 39, 3) ; on va même jusqu'à les engraisser de farine et à les élever.</a:t>
            </a:r>
            <a:endParaRPr lang="fr-FR" sz="1200" dirty="0">
              <a:solidFill>
                <a:srgbClr val="0000FF"/>
              </a:solidFill>
              <a:latin typeface="+mj-lt"/>
            </a:endParaRPr>
          </a:p>
        </p:txBody>
      </p:sp>
      <p:sp>
        <p:nvSpPr>
          <p:cNvPr id="18" name="ZoneTexte 17">
            <a:extLst>
              <a:ext uri="{FF2B5EF4-FFF2-40B4-BE49-F238E27FC236}">
                <a16:creationId xmlns:a16="http://schemas.microsoft.com/office/drawing/2014/main" id="{CA0BEF4A-8B47-4C69-9585-7CC984493CEA}"/>
              </a:ext>
            </a:extLst>
          </p:cNvPr>
          <p:cNvSpPr txBox="1"/>
          <p:nvPr/>
        </p:nvSpPr>
        <p:spPr>
          <a:xfrm>
            <a:off x="10771322" y="5060197"/>
            <a:ext cx="1355778" cy="246221"/>
          </a:xfrm>
          <a:prstGeom prst="rect">
            <a:avLst/>
          </a:prstGeom>
          <a:noFill/>
        </p:spPr>
        <p:txBody>
          <a:bodyPr wrap="square" rtlCol="0">
            <a:spAutoFit/>
          </a:bodyPr>
          <a:lstStyle/>
          <a:p>
            <a:pPr algn="r"/>
            <a:r>
              <a:rPr lang="fr-FR" sz="1000" b="1" dirty="0">
                <a:latin typeface="+mj-lt"/>
              </a:rPr>
              <a:t>Pline, livre 11</a:t>
            </a:r>
          </a:p>
        </p:txBody>
      </p:sp>
      <p:pic>
        <p:nvPicPr>
          <p:cNvPr id="19" name="Picture 2">
            <a:extLst>
              <a:ext uri="{FF2B5EF4-FFF2-40B4-BE49-F238E27FC236}">
                <a16:creationId xmlns:a16="http://schemas.microsoft.com/office/drawing/2014/main" id="{22AF8363-A503-4EA2-A1E6-41142BD55B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2919" y="0"/>
            <a:ext cx="5631094" cy="4370522"/>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BAE221DA-1F53-48B3-A7E8-7293A6B05AA1}"/>
              </a:ext>
            </a:extLst>
          </p:cNvPr>
          <p:cNvPicPr>
            <a:picLocks noChangeAspect="1"/>
          </p:cNvPicPr>
          <p:nvPr/>
        </p:nvPicPr>
        <p:blipFill rotWithShape="1">
          <a:blip r:embed="rId5"/>
          <a:srcRect/>
          <a:stretch/>
        </p:blipFill>
        <p:spPr>
          <a:xfrm>
            <a:off x="9477213" y="3774608"/>
            <a:ext cx="2649887" cy="1285589"/>
          </a:xfrm>
          <a:prstGeom prst="rect">
            <a:avLst/>
          </a:prstGeom>
        </p:spPr>
      </p:pic>
      <p:pic>
        <p:nvPicPr>
          <p:cNvPr id="21" name="Image 20" descr="Une image contenant extérieur, champignon&#10;&#10;Description générée automatiquement">
            <a:extLst>
              <a:ext uri="{FF2B5EF4-FFF2-40B4-BE49-F238E27FC236}">
                <a16:creationId xmlns:a16="http://schemas.microsoft.com/office/drawing/2014/main" id="{380F6572-21AE-4B8B-803D-F983B73CFF19}"/>
              </a:ext>
            </a:extLst>
          </p:cNvPr>
          <p:cNvPicPr>
            <a:picLocks noChangeAspect="1"/>
          </p:cNvPicPr>
          <p:nvPr/>
        </p:nvPicPr>
        <p:blipFill rotWithShape="1">
          <a:blip r:embed="rId6"/>
          <a:srcRect l="20526" r="19540"/>
          <a:stretch/>
        </p:blipFill>
        <p:spPr>
          <a:xfrm>
            <a:off x="461817" y="5170500"/>
            <a:ext cx="1348509" cy="1687500"/>
          </a:xfrm>
          <a:prstGeom prst="rect">
            <a:avLst/>
          </a:prstGeom>
        </p:spPr>
      </p:pic>
      <p:pic>
        <p:nvPicPr>
          <p:cNvPr id="22" name="Picture 4">
            <a:extLst>
              <a:ext uri="{FF2B5EF4-FFF2-40B4-BE49-F238E27FC236}">
                <a16:creationId xmlns:a16="http://schemas.microsoft.com/office/drawing/2014/main" id="{38096152-A6E2-4958-9CC7-EC0DC5EA021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05" r="7226"/>
          <a:stretch/>
        </p:blipFill>
        <p:spPr bwMode="auto">
          <a:xfrm>
            <a:off x="2065194" y="5183307"/>
            <a:ext cx="1995055" cy="1687500"/>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15F98883-A58D-402D-A991-4D85C4C95BB0}"/>
              </a:ext>
            </a:extLst>
          </p:cNvPr>
          <p:cNvSpPr txBox="1"/>
          <p:nvPr/>
        </p:nvSpPr>
        <p:spPr>
          <a:xfrm rot="16200000">
            <a:off x="1267829" y="6060635"/>
            <a:ext cx="1348509" cy="246221"/>
          </a:xfrm>
          <a:prstGeom prst="rect">
            <a:avLst/>
          </a:prstGeom>
          <a:noFill/>
        </p:spPr>
        <p:txBody>
          <a:bodyPr wrap="square" rtlCol="0">
            <a:spAutoFit/>
          </a:bodyPr>
          <a:lstStyle/>
          <a:p>
            <a:r>
              <a:rPr lang="fr-FR" sz="1000" dirty="0">
                <a:latin typeface="+mj-lt"/>
              </a:rPr>
              <a:t>Bernard Taillé</a:t>
            </a:r>
          </a:p>
        </p:txBody>
      </p:sp>
    </p:spTree>
    <p:extLst>
      <p:ext uri="{BB962C8B-B14F-4D97-AF65-F5344CB8AC3E}">
        <p14:creationId xmlns:p14="http://schemas.microsoft.com/office/powerpoint/2010/main" val="33937265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5C63E3EF-E560-4561-A125-9A7F4624E936}"/>
              </a:ext>
            </a:extLst>
          </p:cNvPr>
          <p:cNvSpPr txBox="1">
            <a:spLocks noChangeArrowheads="1"/>
          </p:cNvSpPr>
          <p:nvPr/>
        </p:nvSpPr>
        <p:spPr bwMode="auto">
          <a:xfrm>
            <a:off x="759115" y="0"/>
            <a:ext cx="3600450" cy="4366876"/>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0" algn="in">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71755" tIns="71755" rIns="71755"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GENDARME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Pyrrhocore,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Soldat,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Suisse,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Cordonnier,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Punaise rouge,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Diable chasse-midi</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err="1">
                <a:ln>
                  <a:noFill/>
                </a:ln>
                <a:solidFill>
                  <a:srgbClr val="993300"/>
                </a:solidFill>
                <a:effectLst/>
                <a:latin typeface="Garamond" panose="02020404030301010803" pitchFamily="18" charset="0"/>
              </a:rPr>
              <a:t>Gemeine</a:t>
            </a:r>
            <a:r>
              <a:rPr kumimoji="0" lang="fr-FR" altLang="fr-FR" sz="2000" b="1" i="0" u="none" strike="noStrike" cap="none" normalizeH="0" baseline="0" dirty="0">
                <a:ln>
                  <a:noFill/>
                </a:ln>
                <a:solidFill>
                  <a:srgbClr val="993300"/>
                </a:solidFill>
                <a:effectLst/>
                <a:latin typeface="Garamond" panose="02020404030301010803" pitchFamily="18" charset="0"/>
              </a:rPr>
              <a:t> </a:t>
            </a:r>
            <a:r>
              <a:rPr kumimoji="0" lang="fr-FR" altLang="fr-FR" sz="2000" b="1" i="0" u="none" strike="noStrike" cap="none" normalizeH="0" baseline="0" dirty="0" err="1">
                <a:ln>
                  <a:noFill/>
                </a:ln>
                <a:solidFill>
                  <a:srgbClr val="993300"/>
                </a:solidFill>
                <a:effectLst/>
                <a:latin typeface="Garamond" panose="02020404030301010803" pitchFamily="18" charset="0"/>
              </a:rPr>
              <a:t>Feuerwanze</a:t>
            </a:r>
            <a:endParaRPr kumimoji="0" lang="fr-FR" altLang="fr-FR" sz="2000" b="1" i="0" u="none" strike="noStrike" cap="none" normalizeH="0" baseline="0" dirty="0">
              <a:ln>
                <a:noFill/>
              </a:ln>
              <a:solidFill>
                <a:srgbClr val="993300"/>
              </a:solidFill>
              <a:effectLst/>
              <a:latin typeface="Garamond" panose="02020404030301010803"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err="1">
                <a:ln>
                  <a:noFill/>
                </a:ln>
                <a:solidFill>
                  <a:srgbClr val="800080"/>
                </a:solidFill>
                <a:effectLst/>
                <a:latin typeface="Garamond" panose="02020404030301010803" pitchFamily="18" charset="0"/>
              </a:rPr>
              <a:t>Firebug</a:t>
            </a:r>
            <a:endParaRPr kumimoji="0" lang="fr-FR" altLang="fr-FR" sz="2000" b="1" i="0" u="none" strike="noStrike" cap="none" normalizeH="0" baseline="0" dirty="0">
              <a:ln>
                <a:noFill/>
              </a:ln>
              <a:solidFill>
                <a:srgbClr val="0000FF"/>
              </a:solidFill>
              <a:effectLst/>
              <a:latin typeface="Garamond" panose="02020404030301010803"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1" u="none" strike="noStrike" cap="none" normalizeH="0" baseline="0" dirty="0">
                <a:ln>
                  <a:noFill/>
                </a:ln>
                <a:solidFill>
                  <a:srgbClr val="000000"/>
                </a:solidFill>
                <a:effectLst/>
                <a:latin typeface="Garamond" panose="02020404030301010803" pitchFamily="18" charset="0"/>
              </a:rPr>
              <a:t>Pyrrhocoris </a:t>
            </a:r>
            <a:r>
              <a:rPr kumimoji="0" lang="fr-FR" altLang="fr-FR" sz="2000" b="1" i="1" u="none" strike="noStrike" cap="none" normalizeH="0" baseline="0" dirty="0" err="1">
                <a:ln>
                  <a:noFill/>
                </a:ln>
                <a:solidFill>
                  <a:srgbClr val="000000"/>
                </a:solidFill>
                <a:effectLst/>
                <a:latin typeface="Garamond" panose="02020404030301010803" pitchFamily="18" charset="0"/>
              </a:rPr>
              <a:t>apterus</a:t>
            </a:r>
            <a:br>
              <a:rPr kumimoji="0" lang="fr-FR" altLang="fr-FR" sz="2000" b="1" i="0" u="none" strike="noStrike" cap="none" normalizeH="0" baseline="0" dirty="0">
                <a:ln>
                  <a:noFill/>
                </a:ln>
                <a:solidFill>
                  <a:srgbClr val="000000"/>
                </a:solidFill>
                <a:effectLst/>
                <a:latin typeface="Garamond" panose="02020404030301010803" pitchFamily="18" charset="0"/>
              </a:rPr>
            </a:br>
            <a:r>
              <a:rPr kumimoji="0" lang="fr-FR" altLang="fr-FR" sz="2000" b="1" i="0" u="none" strike="noStrike" cap="none" normalizeH="0" baseline="0" dirty="0">
                <a:ln>
                  <a:noFill/>
                </a:ln>
                <a:solidFill>
                  <a:srgbClr val="000000"/>
                </a:solidFill>
                <a:effectLst/>
                <a:latin typeface="Garamond" panose="02020404030301010803" pitchFamily="18" charset="0"/>
              </a:rPr>
              <a:t>(Linnaeus, 1758)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err="1">
                <a:ln>
                  <a:noFill/>
                </a:ln>
                <a:solidFill>
                  <a:srgbClr val="800000"/>
                </a:solidFill>
                <a:effectLst/>
                <a:latin typeface="Garamond" panose="02020404030301010803" pitchFamily="18" charset="0"/>
              </a:rPr>
              <a:t>Pyrrhocoridae</a:t>
            </a:r>
            <a:r>
              <a:rPr kumimoji="0" lang="fr-FR" altLang="fr-FR" sz="1400" b="1" i="0" u="none" strike="noStrike" cap="none" normalizeH="0" baseline="0" dirty="0">
                <a:ln>
                  <a:noFill/>
                </a:ln>
                <a:solidFill>
                  <a:srgbClr val="800000"/>
                </a:solidFill>
                <a:effectLst/>
                <a:latin typeface="Garamond" panose="02020404030301010803" pitchFamily="18" charset="0"/>
              </a:rPr>
              <a:t>	</a:t>
            </a:r>
            <a:r>
              <a:rPr kumimoji="0" lang="fr-FR" altLang="fr-FR" sz="1400" b="1" i="0" u="none" strike="noStrike" cap="none" normalizeH="0" baseline="0" dirty="0">
                <a:ln>
                  <a:noFill/>
                </a:ln>
                <a:solidFill>
                  <a:srgbClr val="FF0000"/>
                </a:solidFill>
                <a:effectLst/>
                <a:latin typeface="Garamond" panose="02020404030301010803" pitchFamily="18" charset="0"/>
              </a:rPr>
              <a:t>Punaise</a:t>
            </a:r>
            <a:endParaRPr kumimoji="0" lang="fr-FR" altLang="fr-FR" sz="1400" b="0" i="0" u="none" strike="noStrike" cap="none" normalizeH="0" baseline="0" dirty="0">
              <a:ln>
                <a:noFill/>
              </a:ln>
              <a:solidFill>
                <a:schemeClr val="tx1"/>
              </a:solidFill>
              <a:effectLst/>
              <a:latin typeface="Arial" panose="020B0604020202020204" pitchFamily="34" charset="0"/>
            </a:endParaRPr>
          </a:p>
        </p:txBody>
      </p:sp>
      <p:pic>
        <p:nvPicPr>
          <p:cNvPr id="3076" name="Picture 4" descr="Description de cette image, également commentée ci-après">
            <a:extLst>
              <a:ext uri="{FF2B5EF4-FFF2-40B4-BE49-F238E27FC236}">
                <a16:creationId xmlns:a16="http://schemas.microsoft.com/office/drawing/2014/main" id="{01BDE6B5-E884-4A12-8F64-932DA455E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6731" y="4607998"/>
            <a:ext cx="2306252" cy="225000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375A3194-139D-44EE-8E40-55ABBE4F3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1273" y="4608000"/>
            <a:ext cx="3374999" cy="22500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715C29D9-031F-41FD-A361-3D5FA2581B00}"/>
              </a:ext>
            </a:extLst>
          </p:cNvPr>
          <p:cNvSpPr txBox="1"/>
          <p:nvPr/>
        </p:nvSpPr>
        <p:spPr>
          <a:xfrm>
            <a:off x="6936509" y="4608000"/>
            <a:ext cx="1431636" cy="2246769"/>
          </a:xfrm>
          <a:prstGeom prst="rect">
            <a:avLst/>
          </a:prstGeom>
          <a:noFill/>
        </p:spPr>
        <p:txBody>
          <a:bodyPr wrap="square" rtlCol="0">
            <a:spAutoFit/>
          </a:bodyPr>
          <a:lstStyle/>
          <a:p>
            <a:pPr algn="ctr"/>
            <a:r>
              <a:rPr lang="fr-FR" sz="2000" dirty="0">
                <a:latin typeface="+mj-lt"/>
              </a:rPr>
              <a:t>Au 17</a:t>
            </a:r>
            <a:r>
              <a:rPr lang="fr-FR" sz="2000" baseline="30000" dirty="0">
                <a:latin typeface="+mj-lt"/>
              </a:rPr>
              <a:t>ème</a:t>
            </a:r>
            <a:r>
              <a:rPr lang="fr-FR" sz="2000" dirty="0">
                <a:latin typeface="+mj-lt"/>
              </a:rPr>
              <a:t> siècle, les gendarmes portaient un uniforme rouge et noir. </a:t>
            </a:r>
          </a:p>
        </p:txBody>
      </p:sp>
      <p:pic>
        <p:nvPicPr>
          <p:cNvPr id="3080" name="Picture 8">
            <a:extLst>
              <a:ext uri="{FF2B5EF4-FFF2-40B4-BE49-F238E27FC236}">
                <a16:creationId xmlns:a16="http://schemas.microsoft.com/office/drawing/2014/main" id="{F40946D5-10C3-4BAE-B594-16BB8419D4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1" y="4607998"/>
            <a:ext cx="1686980" cy="22500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8636A5B3-ADDB-4063-B050-FA90F31B66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0397" y="4607998"/>
            <a:ext cx="1929168" cy="225000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Punaise de feu commune (Pyrrhocoris apterus)">
            <a:extLst>
              <a:ext uri="{FF2B5EF4-FFF2-40B4-BE49-F238E27FC236}">
                <a16:creationId xmlns:a16="http://schemas.microsoft.com/office/drawing/2014/main" id="{EE272ADE-E0F5-467B-AF01-2607870388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9283" y="1"/>
            <a:ext cx="6303817" cy="4202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09407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FDEFDB">
                <a:lumMod val="5000"/>
                <a:lumOff val="95000"/>
              </a:srgbClr>
            </a:gs>
            <a:gs pos="0">
              <a:schemeClr val="accent1">
                <a:lumMod val="5000"/>
                <a:lumOff val="95000"/>
              </a:schemeClr>
            </a:gs>
            <a:gs pos="100000">
              <a:schemeClr val="accent1">
                <a:lumMod val="30000"/>
                <a:lumOff val="70000"/>
              </a:scheme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A49C15-C082-4373-8C20-DE9489B8F6A9}"/>
              </a:ext>
            </a:extLst>
          </p:cNvPr>
          <p:cNvSpPr/>
          <p:nvPr/>
        </p:nvSpPr>
        <p:spPr>
          <a:xfrm>
            <a:off x="828675" y="0"/>
            <a:ext cx="3528000" cy="4616648"/>
          </a:xfrm>
          <a:prstGeom prst="rect">
            <a:avLst/>
          </a:prstGeom>
        </p:spPr>
        <p:txBody>
          <a:bodyPr>
            <a:spAutoFit/>
          </a:bodyPr>
          <a:lstStyle/>
          <a:p>
            <a:pPr algn="ctr"/>
            <a:r>
              <a:rPr lang="fr-FR" sz="2000" b="1" dirty="0">
                <a:solidFill>
                  <a:srgbClr val="0000FF"/>
                </a:solidFill>
                <a:latin typeface="+mj-lt"/>
              </a:rPr>
              <a:t>VERS DE TERRE</a:t>
            </a:r>
          </a:p>
          <a:p>
            <a:pPr algn="ctr"/>
            <a:r>
              <a:rPr lang="fr-FR" sz="2000" b="1" i="1" dirty="0">
                <a:solidFill>
                  <a:srgbClr val="0000FF"/>
                </a:solidFill>
                <a:latin typeface="Garamond" panose="02020404030301010803" pitchFamily="18" charset="0"/>
              </a:rPr>
              <a:t>‘</a:t>
            </a:r>
            <a:r>
              <a:rPr lang="fr-FR" sz="2000" b="1" i="1" dirty="0" err="1">
                <a:solidFill>
                  <a:srgbClr val="0000FF"/>
                </a:solidFill>
                <a:latin typeface="Garamond" panose="02020404030301010803" pitchFamily="18" charset="0"/>
              </a:rPr>
              <a:t>A</a:t>
            </a:r>
            <a:r>
              <a:rPr lang="fr-FR" sz="2000" b="1" i="1" dirty="0" err="1">
                <a:solidFill>
                  <a:srgbClr val="0000FF"/>
                </a:solidFill>
                <a:effectLst/>
                <a:latin typeface="Garamond" panose="02020404030301010803" pitchFamily="18" charset="0"/>
              </a:rPr>
              <a:t>chéts</a:t>
            </a:r>
            <a:r>
              <a:rPr lang="fr-FR" sz="2000" b="1" i="1" dirty="0">
                <a:solidFill>
                  <a:srgbClr val="0000FF"/>
                </a:solidFill>
                <a:effectLst/>
                <a:latin typeface="Garamond" panose="02020404030301010803" pitchFamily="18" charset="0"/>
              </a:rPr>
              <a:t>, </a:t>
            </a:r>
            <a:r>
              <a:rPr lang="fr-FR" sz="2000" b="1" i="1" dirty="0" err="1">
                <a:solidFill>
                  <a:srgbClr val="0000FF"/>
                </a:solidFill>
                <a:latin typeface="Garamond" panose="02020404030301010803" pitchFamily="18" charset="0"/>
              </a:rPr>
              <a:t>L</a:t>
            </a:r>
            <a:r>
              <a:rPr lang="fr-FR" sz="2000" b="1" i="1" dirty="0" err="1">
                <a:solidFill>
                  <a:srgbClr val="0000FF"/>
                </a:solidFill>
                <a:effectLst/>
                <a:latin typeface="Garamond" panose="02020404030301010803" pitchFamily="18" charset="0"/>
              </a:rPr>
              <a:t>achéts</a:t>
            </a:r>
            <a:r>
              <a:rPr lang="fr-FR" sz="2000" b="1" i="1" dirty="0">
                <a:solidFill>
                  <a:srgbClr val="0000FF"/>
                </a:solidFill>
                <a:effectLst/>
                <a:latin typeface="Garamond" panose="02020404030301010803" pitchFamily="18" charset="0"/>
              </a:rPr>
              <a:t>, </a:t>
            </a:r>
            <a:r>
              <a:rPr lang="fr-FR" sz="2000" b="1" i="1" dirty="0" err="1">
                <a:solidFill>
                  <a:srgbClr val="0000FF"/>
                </a:solidFill>
                <a:latin typeface="Garamond" panose="02020404030301010803" pitchFamily="18" charset="0"/>
              </a:rPr>
              <a:t>B</a:t>
            </a:r>
            <a:r>
              <a:rPr lang="fr-FR" sz="2000" b="1" i="1" dirty="0" err="1">
                <a:solidFill>
                  <a:srgbClr val="0000FF"/>
                </a:solidFill>
                <a:effectLst/>
                <a:latin typeface="Garamond" panose="02020404030301010803" pitchFamily="18" charset="0"/>
              </a:rPr>
              <a:t>ouits</a:t>
            </a:r>
            <a:r>
              <a:rPr lang="fr-FR" sz="2000" b="1" i="1" dirty="0">
                <a:solidFill>
                  <a:srgbClr val="0000FF"/>
                </a:solidFill>
                <a:effectLst/>
                <a:latin typeface="Garamond" panose="02020404030301010803" pitchFamily="18" charset="0"/>
              </a:rPr>
              <a:t>’</a:t>
            </a:r>
            <a:endParaRPr lang="fr-FR" sz="2000" b="1" i="1" dirty="0">
              <a:solidFill>
                <a:srgbClr val="0000FF"/>
              </a:solidFill>
              <a:latin typeface="Garamond" panose="02020404030301010803" pitchFamily="18" charset="0"/>
            </a:endParaRPr>
          </a:p>
          <a:p>
            <a:pPr algn="ctr"/>
            <a:r>
              <a:rPr lang="fr-FR" sz="2000" b="1" dirty="0">
                <a:solidFill>
                  <a:srgbClr val="0000FF"/>
                </a:solidFill>
                <a:latin typeface="+mj-lt"/>
              </a:rPr>
              <a:t>Lombrics</a:t>
            </a:r>
            <a:endParaRPr lang="fr-FR" sz="2000" b="1" baseline="30000" dirty="0">
              <a:solidFill>
                <a:srgbClr val="0000FF"/>
              </a:solidFill>
              <a:latin typeface="+mj-lt"/>
            </a:endParaRPr>
          </a:p>
          <a:p>
            <a:pPr algn="ctr"/>
            <a:r>
              <a:rPr lang="fr-FR" sz="2000" b="1" dirty="0">
                <a:solidFill>
                  <a:srgbClr val="006600"/>
                </a:solidFill>
                <a:latin typeface="+mj-lt"/>
              </a:rPr>
              <a:t>On distingue les vers épigés qui vivent dans la litière près de la surface, les vers endogés qui se déplacent dans le sol de manière horizontale, et les vers anéciques qui se déplacent profondément dans des galeries verticales.</a:t>
            </a:r>
          </a:p>
          <a:p>
            <a:pPr algn="ctr"/>
            <a:r>
              <a:rPr lang="fr-FR" sz="2000" b="1" dirty="0" err="1">
                <a:solidFill>
                  <a:srgbClr val="800000"/>
                </a:solidFill>
                <a:latin typeface="+mj-lt"/>
              </a:rPr>
              <a:t>Regenwürmer</a:t>
            </a:r>
            <a:r>
              <a:rPr lang="fr-FR" sz="2000" b="1" dirty="0">
                <a:solidFill>
                  <a:srgbClr val="800000"/>
                </a:solidFill>
                <a:latin typeface="+mj-lt"/>
              </a:rPr>
              <a:t>     </a:t>
            </a:r>
            <a:r>
              <a:rPr lang="fr-FR" sz="2000" b="1" dirty="0" err="1">
                <a:solidFill>
                  <a:srgbClr val="9900FF"/>
                </a:solidFill>
                <a:latin typeface="+mj-lt"/>
              </a:rPr>
              <a:t>Earthworm</a:t>
            </a:r>
            <a:endParaRPr lang="fr-FR" sz="2000" b="1" dirty="0">
              <a:solidFill>
                <a:srgbClr val="9900FF"/>
              </a:solidFill>
              <a:latin typeface="+mj-lt"/>
            </a:endParaRPr>
          </a:p>
          <a:p>
            <a:pPr algn="ctr"/>
            <a:r>
              <a:rPr lang="fr-FR" sz="2000" b="1" i="1" dirty="0" err="1">
                <a:latin typeface="+mj-lt"/>
              </a:rPr>
              <a:t>Lumbricina</a:t>
            </a:r>
            <a:r>
              <a:rPr lang="fr-FR" sz="2000" b="1" i="1" dirty="0">
                <a:latin typeface="+mj-lt"/>
              </a:rPr>
              <a:t> (sous-ordre)</a:t>
            </a:r>
          </a:p>
          <a:p>
            <a:pPr algn="ctr"/>
            <a:r>
              <a:rPr lang="fr-FR" sz="2000" b="1" dirty="0">
                <a:latin typeface="+mj-lt"/>
              </a:rPr>
              <a:t>(De Blainville, 1830)</a:t>
            </a:r>
          </a:p>
          <a:p>
            <a:pPr algn="ctr"/>
            <a:r>
              <a:rPr lang="fr-FR" sz="1400" b="1" dirty="0" err="1">
                <a:solidFill>
                  <a:srgbClr val="CC0000"/>
                </a:solidFill>
                <a:latin typeface="+mj-lt"/>
              </a:rPr>
              <a:t>Aplotaxida</a:t>
            </a:r>
            <a:endParaRPr lang="fr-FR" sz="1400" b="1" dirty="0">
              <a:solidFill>
                <a:srgbClr val="FF0000"/>
              </a:solidFill>
              <a:latin typeface="+mj-lt"/>
            </a:endParaRPr>
          </a:p>
        </p:txBody>
      </p:sp>
      <p:pic>
        <p:nvPicPr>
          <p:cNvPr id="1026" name="Picture 2">
            <a:extLst>
              <a:ext uri="{FF2B5EF4-FFF2-40B4-BE49-F238E27FC236}">
                <a16:creationId xmlns:a16="http://schemas.microsoft.com/office/drawing/2014/main" id="{98B8A6B3-89E3-4CF1-A266-90965D4CB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214" y="4608000"/>
            <a:ext cx="3382046" cy="225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scription de cette image, également commentée ci-après">
            <a:extLst>
              <a:ext uri="{FF2B5EF4-FFF2-40B4-BE49-F238E27FC236}">
                <a16:creationId xmlns:a16="http://schemas.microsoft.com/office/drawing/2014/main" id="{C67F6D13-4E57-4954-A306-63ED8BCF9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728" y="0"/>
            <a:ext cx="4140776" cy="41595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2145DB12-B155-4EBE-A0AC-4C495010AAFA}"/>
              </a:ext>
            </a:extLst>
          </p:cNvPr>
          <p:cNvSpPr txBox="1"/>
          <p:nvPr/>
        </p:nvSpPr>
        <p:spPr>
          <a:xfrm>
            <a:off x="7832436" y="3817974"/>
            <a:ext cx="3097068" cy="307777"/>
          </a:xfrm>
          <a:prstGeom prst="rect">
            <a:avLst/>
          </a:prstGeom>
          <a:noFill/>
        </p:spPr>
        <p:txBody>
          <a:bodyPr wrap="square" rtlCol="0">
            <a:spAutoFit/>
          </a:bodyPr>
          <a:lstStyle/>
          <a:p>
            <a:pPr algn="r"/>
            <a:r>
              <a:rPr lang="fr-FR" sz="1400" i="1" dirty="0" err="1">
                <a:solidFill>
                  <a:srgbClr val="FFFF00"/>
                </a:solidFill>
              </a:rPr>
              <a:t>Lumbricus</a:t>
            </a:r>
            <a:r>
              <a:rPr lang="fr-FR" sz="1400" i="1" dirty="0">
                <a:solidFill>
                  <a:srgbClr val="FFFF00"/>
                </a:solidFill>
              </a:rPr>
              <a:t> </a:t>
            </a:r>
            <a:r>
              <a:rPr lang="fr-FR" sz="1400" i="1" dirty="0" err="1">
                <a:solidFill>
                  <a:srgbClr val="FFFF00"/>
                </a:solidFill>
              </a:rPr>
              <a:t>terrestris</a:t>
            </a:r>
            <a:r>
              <a:rPr lang="fr-FR" sz="1400" i="1" dirty="0">
                <a:solidFill>
                  <a:srgbClr val="FFFF00"/>
                </a:solidFill>
              </a:rPr>
              <a:t> </a:t>
            </a:r>
            <a:r>
              <a:rPr lang="fr-FR" sz="1400" dirty="0">
                <a:solidFill>
                  <a:srgbClr val="FFFF00"/>
                </a:solidFill>
              </a:rPr>
              <a:t>(ver commun)</a:t>
            </a:r>
          </a:p>
        </p:txBody>
      </p:sp>
      <p:sp>
        <p:nvSpPr>
          <p:cNvPr id="7" name="ZoneTexte 6">
            <a:extLst>
              <a:ext uri="{FF2B5EF4-FFF2-40B4-BE49-F238E27FC236}">
                <a16:creationId xmlns:a16="http://schemas.microsoft.com/office/drawing/2014/main" id="{74A12ABD-05D3-4779-83CC-352D0D0990C2}"/>
              </a:ext>
            </a:extLst>
          </p:cNvPr>
          <p:cNvSpPr txBox="1"/>
          <p:nvPr/>
        </p:nvSpPr>
        <p:spPr>
          <a:xfrm>
            <a:off x="9374908" y="0"/>
            <a:ext cx="1554595" cy="369332"/>
          </a:xfrm>
          <a:prstGeom prst="rect">
            <a:avLst/>
          </a:prstGeom>
          <a:noFill/>
        </p:spPr>
        <p:txBody>
          <a:bodyPr wrap="square" rtlCol="0">
            <a:spAutoFit/>
          </a:bodyPr>
          <a:lstStyle/>
          <a:p>
            <a:pPr algn="r"/>
            <a:r>
              <a:rPr lang="fr-FR" dirty="0">
                <a:solidFill>
                  <a:srgbClr val="FFFF00"/>
                </a:solidFill>
              </a:rPr>
              <a:t>anécique</a:t>
            </a:r>
          </a:p>
        </p:txBody>
      </p:sp>
      <p:pic>
        <p:nvPicPr>
          <p:cNvPr id="5" name="Image 4">
            <a:extLst>
              <a:ext uri="{FF2B5EF4-FFF2-40B4-BE49-F238E27FC236}">
                <a16:creationId xmlns:a16="http://schemas.microsoft.com/office/drawing/2014/main" id="{4D7B3C03-4A40-4ACC-ACB1-318E074ADBDA}"/>
              </a:ext>
            </a:extLst>
          </p:cNvPr>
          <p:cNvPicPr>
            <a:picLocks noChangeAspect="1"/>
          </p:cNvPicPr>
          <p:nvPr/>
        </p:nvPicPr>
        <p:blipFill>
          <a:blip r:embed="rId4"/>
          <a:stretch>
            <a:fillRect/>
          </a:stretch>
        </p:blipFill>
        <p:spPr>
          <a:xfrm>
            <a:off x="8954493" y="4616649"/>
            <a:ext cx="3237508" cy="2241352"/>
          </a:xfrm>
          <a:prstGeom prst="rect">
            <a:avLst/>
          </a:prstGeom>
        </p:spPr>
      </p:pic>
      <p:sp>
        <p:nvSpPr>
          <p:cNvPr id="10" name="ZoneTexte 9">
            <a:extLst>
              <a:ext uri="{FF2B5EF4-FFF2-40B4-BE49-F238E27FC236}">
                <a16:creationId xmlns:a16="http://schemas.microsoft.com/office/drawing/2014/main" id="{2ABE4D0A-7923-4716-91EB-CEC0DF1C4CEF}"/>
              </a:ext>
            </a:extLst>
          </p:cNvPr>
          <p:cNvSpPr txBox="1"/>
          <p:nvPr/>
        </p:nvSpPr>
        <p:spPr>
          <a:xfrm>
            <a:off x="9374908" y="6550223"/>
            <a:ext cx="2909456" cy="307777"/>
          </a:xfrm>
          <a:prstGeom prst="rect">
            <a:avLst/>
          </a:prstGeom>
          <a:noFill/>
        </p:spPr>
        <p:txBody>
          <a:bodyPr wrap="square" rtlCol="0">
            <a:spAutoFit/>
          </a:bodyPr>
          <a:lstStyle/>
          <a:p>
            <a:pPr algn="r"/>
            <a:r>
              <a:rPr lang="fr-FR" sz="1400" i="1" dirty="0" err="1">
                <a:solidFill>
                  <a:srgbClr val="FFFF00"/>
                </a:solidFill>
              </a:rPr>
              <a:t>Eisenia</a:t>
            </a:r>
            <a:r>
              <a:rPr lang="fr-FR" sz="1400" i="1" dirty="0">
                <a:solidFill>
                  <a:srgbClr val="FFFF00"/>
                </a:solidFill>
              </a:rPr>
              <a:t> </a:t>
            </a:r>
            <a:r>
              <a:rPr lang="fr-FR" sz="1400" i="1" dirty="0" err="1">
                <a:solidFill>
                  <a:srgbClr val="FFFF00"/>
                </a:solidFill>
              </a:rPr>
              <a:t>foetida</a:t>
            </a:r>
            <a:r>
              <a:rPr lang="fr-FR" sz="1400" i="1" dirty="0">
                <a:solidFill>
                  <a:srgbClr val="FFFF00"/>
                </a:solidFill>
              </a:rPr>
              <a:t> </a:t>
            </a:r>
            <a:r>
              <a:rPr lang="fr-FR" sz="1400" dirty="0">
                <a:solidFill>
                  <a:srgbClr val="FFFF00"/>
                </a:solidFill>
              </a:rPr>
              <a:t>(ver du fumier)</a:t>
            </a:r>
          </a:p>
        </p:txBody>
      </p:sp>
      <p:sp>
        <p:nvSpPr>
          <p:cNvPr id="11" name="ZoneTexte 10">
            <a:extLst>
              <a:ext uri="{FF2B5EF4-FFF2-40B4-BE49-F238E27FC236}">
                <a16:creationId xmlns:a16="http://schemas.microsoft.com/office/drawing/2014/main" id="{10E01289-CB2E-4380-9379-4669CCB64725}"/>
              </a:ext>
            </a:extLst>
          </p:cNvPr>
          <p:cNvSpPr txBox="1"/>
          <p:nvPr/>
        </p:nvSpPr>
        <p:spPr>
          <a:xfrm>
            <a:off x="10637405" y="4631289"/>
            <a:ext cx="1554595" cy="369332"/>
          </a:xfrm>
          <a:prstGeom prst="rect">
            <a:avLst/>
          </a:prstGeom>
          <a:noFill/>
        </p:spPr>
        <p:txBody>
          <a:bodyPr wrap="square" rtlCol="0">
            <a:spAutoFit/>
          </a:bodyPr>
          <a:lstStyle/>
          <a:p>
            <a:pPr algn="r"/>
            <a:r>
              <a:rPr lang="fr-FR" dirty="0">
                <a:solidFill>
                  <a:srgbClr val="FFFF00"/>
                </a:solidFill>
              </a:rPr>
              <a:t>épigé</a:t>
            </a:r>
          </a:p>
        </p:txBody>
      </p:sp>
      <p:pic>
        <p:nvPicPr>
          <p:cNvPr id="8" name="Image 7">
            <a:extLst>
              <a:ext uri="{FF2B5EF4-FFF2-40B4-BE49-F238E27FC236}">
                <a16:creationId xmlns:a16="http://schemas.microsoft.com/office/drawing/2014/main" id="{A437EF58-6030-43B7-B141-1CC9BB432284}"/>
              </a:ext>
            </a:extLst>
          </p:cNvPr>
          <p:cNvPicPr>
            <a:picLocks noChangeAspect="1"/>
          </p:cNvPicPr>
          <p:nvPr/>
        </p:nvPicPr>
        <p:blipFill>
          <a:blip r:embed="rId5"/>
          <a:stretch>
            <a:fillRect/>
          </a:stretch>
        </p:blipFill>
        <p:spPr>
          <a:xfrm>
            <a:off x="4017674" y="4611845"/>
            <a:ext cx="3666982" cy="2256956"/>
          </a:xfrm>
          <a:prstGeom prst="rect">
            <a:avLst/>
          </a:prstGeom>
        </p:spPr>
      </p:pic>
      <p:sp>
        <p:nvSpPr>
          <p:cNvPr id="14" name="ZoneTexte 13">
            <a:extLst>
              <a:ext uri="{FF2B5EF4-FFF2-40B4-BE49-F238E27FC236}">
                <a16:creationId xmlns:a16="http://schemas.microsoft.com/office/drawing/2014/main" id="{06720F38-62E8-4DC9-842C-01BCB4B6156A}"/>
              </a:ext>
            </a:extLst>
          </p:cNvPr>
          <p:cNvSpPr txBox="1"/>
          <p:nvPr/>
        </p:nvSpPr>
        <p:spPr>
          <a:xfrm>
            <a:off x="4821382" y="6550222"/>
            <a:ext cx="2909456" cy="307777"/>
          </a:xfrm>
          <a:prstGeom prst="rect">
            <a:avLst/>
          </a:prstGeom>
          <a:noFill/>
        </p:spPr>
        <p:txBody>
          <a:bodyPr wrap="square" rtlCol="0">
            <a:spAutoFit/>
          </a:bodyPr>
          <a:lstStyle/>
          <a:p>
            <a:pPr algn="r"/>
            <a:r>
              <a:rPr lang="fr-FR" sz="1400" b="1" i="1" dirty="0" err="1">
                <a:solidFill>
                  <a:srgbClr val="FFFF00"/>
                </a:solidFill>
                <a:effectLst/>
                <a:latin typeface="Arial" panose="020B0604020202020204" pitchFamily="34" charset="0"/>
              </a:rPr>
              <a:t>Octolasion</a:t>
            </a:r>
            <a:r>
              <a:rPr lang="fr-FR" sz="1400" b="1" i="1" dirty="0">
                <a:solidFill>
                  <a:srgbClr val="FFFF00"/>
                </a:solidFill>
                <a:effectLst/>
                <a:latin typeface="Arial" panose="020B0604020202020204" pitchFamily="34" charset="0"/>
              </a:rPr>
              <a:t> </a:t>
            </a:r>
            <a:r>
              <a:rPr lang="fr-FR" sz="1400" b="1" i="1" dirty="0" err="1">
                <a:solidFill>
                  <a:srgbClr val="FFFF00"/>
                </a:solidFill>
                <a:effectLst/>
                <a:latin typeface="Arial" panose="020B0604020202020204" pitchFamily="34" charset="0"/>
              </a:rPr>
              <a:t>lacteum</a:t>
            </a:r>
            <a:endParaRPr lang="fr-FR" sz="1400" dirty="0">
              <a:solidFill>
                <a:srgbClr val="FFFF00"/>
              </a:solidFill>
            </a:endParaRPr>
          </a:p>
        </p:txBody>
      </p:sp>
      <p:sp>
        <p:nvSpPr>
          <p:cNvPr id="15" name="ZoneTexte 14">
            <a:extLst>
              <a:ext uri="{FF2B5EF4-FFF2-40B4-BE49-F238E27FC236}">
                <a16:creationId xmlns:a16="http://schemas.microsoft.com/office/drawing/2014/main" id="{3353D234-9AF9-45A9-87AE-2649677A05E5}"/>
              </a:ext>
            </a:extLst>
          </p:cNvPr>
          <p:cNvSpPr txBox="1"/>
          <p:nvPr/>
        </p:nvSpPr>
        <p:spPr>
          <a:xfrm>
            <a:off x="6009040" y="4633588"/>
            <a:ext cx="1554595" cy="369332"/>
          </a:xfrm>
          <a:prstGeom prst="rect">
            <a:avLst/>
          </a:prstGeom>
          <a:noFill/>
        </p:spPr>
        <p:txBody>
          <a:bodyPr wrap="square" rtlCol="0">
            <a:spAutoFit/>
          </a:bodyPr>
          <a:lstStyle/>
          <a:p>
            <a:pPr algn="r"/>
            <a:r>
              <a:rPr lang="fr-FR" dirty="0">
                <a:solidFill>
                  <a:srgbClr val="FFFF00"/>
                </a:solidFill>
              </a:rPr>
              <a:t>endogé</a:t>
            </a:r>
          </a:p>
        </p:txBody>
      </p:sp>
    </p:spTree>
    <p:extLst>
      <p:ext uri="{BB962C8B-B14F-4D97-AF65-F5344CB8AC3E}">
        <p14:creationId xmlns:p14="http://schemas.microsoft.com/office/powerpoint/2010/main" val="35181528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theme1.xml><?xml version="1.0" encoding="utf-8"?>
<a:theme xmlns:a="http://schemas.openxmlformats.org/drawingml/2006/main" name="Facette">
  <a:themeElements>
    <a:clrScheme name="Jaune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Insectes de nos jardins">
      <a:majorFont>
        <a:latin typeface="Garamond"/>
        <a:ea typeface=""/>
        <a:cs typeface=""/>
      </a:majorFont>
      <a:minorFont>
        <a:latin typeface="Trebuchet MS"/>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6438</TotalTime>
  <Words>928</Words>
  <Application>Microsoft Office PowerPoint</Application>
  <PresentationFormat>Grand écran</PresentationFormat>
  <Paragraphs>136</Paragraphs>
  <Slides>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Arial</vt:lpstr>
      <vt:lpstr>Calibri</vt:lpstr>
      <vt:lpstr>Garamond</vt:lpstr>
      <vt:lpstr>Garamond, serif</vt:lpstr>
      <vt:lpstr>Mangal</vt:lpstr>
      <vt:lpstr>Trebuchet MS</vt:lpstr>
      <vt:lpstr>Wingdings 3</vt:lpstr>
      <vt:lpstr>Facette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Bernard TAILLÉ</dc:creator>
  <cp:lastModifiedBy>Bernard TAILLÉ</cp:lastModifiedBy>
  <cp:revision>60</cp:revision>
  <cp:lastPrinted>2021-11-05T08:46:53Z</cp:lastPrinted>
  <dcterms:created xsi:type="dcterms:W3CDTF">2018-01-20T21:12:05Z</dcterms:created>
  <dcterms:modified xsi:type="dcterms:W3CDTF">2021-11-12T07:20:37Z</dcterms:modified>
</cp:coreProperties>
</file>