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notesMasterIdLst>
    <p:notesMasterId r:id="rId28"/>
  </p:notesMasterIdLst>
  <p:handoutMasterIdLst>
    <p:handoutMasterId r:id="rId29"/>
  </p:handoutMasterIdLst>
  <p:sldIdLst>
    <p:sldId id="281" r:id="rId2"/>
    <p:sldId id="283" r:id="rId3"/>
    <p:sldId id="298" r:id="rId4"/>
    <p:sldId id="290" r:id="rId5"/>
    <p:sldId id="287" r:id="rId6"/>
    <p:sldId id="282" r:id="rId7"/>
    <p:sldId id="295" r:id="rId8"/>
    <p:sldId id="308" r:id="rId9"/>
    <p:sldId id="299" r:id="rId10"/>
    <p:sldId id="307" r:id="rId11"/>
    <p:sldId id="301" r:id="rId12"/>
    <p:sldId id="285" r:id="rId13"/>
    <p:sldId id="286" r:id="rId14"/>
    <p:sldId id="304" r:id="rId15"/>
    <p:sldId id="310" r:id="rId16"/>
    <p:sldId id="302" r:id="rId17"/>
    <p:sldId id="309" r:id="rId18"/>
    <p:sldId id="300" r:id="rId19"/>
    <p:sldId id="297" r:id="rId20"/>
    <p:sldId id="292" r:id="rId21"/>
    <p:sldId id="291" r:id="rId22"/>
    <p:sldId id="294" r:id="rId23"/>
    <p:sldId id="288" r:id="rId24"/>
    <p:sldId id="289" r:id="rId25"/>
    <p:sldId id="303" r:id="rId26"/>
    <p:sldId id="311" r:id="rId27"/>
  </p:sldIdLst>
  <p:sldSz cx="10080625" cy="7559675"/>
  <p:notesSz cx="7559675" cy="1069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386" y="78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249EA5AF-8657-4EFB-9A1E-BB888D8F292E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1F61A4C-2FDC-4DFF-9BE1-7AC85C75D96C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0D26712-3BA8-49ED-BD87-0CA78B5FB65F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410E584-E705-4DFD-8152-7E52545415DA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F74C0A4C-B4A0-446D-B2EB-121E64882C06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‹N°›</a:t>
            </a:fld>
            <a:endParaRPr lang="fr-FR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93613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A27A1B-4A65-4D4C-A698-F65D1B718C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gradFill>
            <a:gsLst>
              <a:gs pos="0">
                <a:srgbClr val="4C4C4C"/>
              </a:gs>
              <a:gs pos="100000">
                <a:srgbClr val="B3B3B3"/>
              </a:gs>
            </a:gsLst>
            <a:lin ang="3600000"/>
          </a:gradFill>
          <a:ln>
            <a:noFill/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FDEA3C-59A3-4901-ABB6-1715B3150AB8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>
            <a:extLst>
              <a:ext uri="{FF2B5EF4-FFF2-40B4-BE49-F238E27FC236}">
                <a16:creationId xmlns:a16="http://schemas.microsoft.com/office/drawing/2014/main" id="{CB54C34A-ACE1-4BED-91D1-B015AF44E8DD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1E81F6-724D-4020-A9E6-9EF900AC21D0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9EFA46B-2518-435B-BF83-CF9D19B234DF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E1B99C5-7D66-412C-AE34-79334EB1779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5081A0CB-42D2-400A-A951-10546421D22C}" type="slidenum">
              <a:rPr/>
              <a:pPr lv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4089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fr-FR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38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38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38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5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7587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6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98773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7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381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8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38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9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38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10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381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11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381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12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3008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13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6791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14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381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15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381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16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381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17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38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18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38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19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75381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20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75381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21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381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22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381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23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8553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24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0949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25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381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1682AC-2792-4A9C-89C4-C508716201D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2A5611-188A-4E64-AD50-915530794C56}" type="slidenum">
              <a:rPr/>
              <a:pPr lvl="0"/>
              <a:t>26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8E8762-3080-4B64-8F5B-879C3A3E6A7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5379A-A027-43FC-A060-2A4164819C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1776" y="884387"/>
            <a:ext cx="6194023" cy="2801457"/>
          </a:xfrm>
        </p:spPr>
        <p:txBody>
          <a:bodyPr bIns="0" anchor="b">
            <a:normAutofit/>
          </a:bodyPr>
          <a:lstStyle>
            <a:lvl1pPr algn="l">
              <a:defRPr sz="595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1776" y="3892500"/>
            <a:ext cx="6194023" cy="1077646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764" b="0" cap="all" baseline="0">
                <a:solidFill>
                  <a:schemeClr val="tx1"/>
                </a:solidFill>
              </a:defRPr>
            </a:lvl1pPr>
            <a:lvl2pPr marL="377979" indent="0" algn="ctr">
              <a:buNone/>
              <a:defRPr sz="1653"/>
            </a:lvl2pPr>
            <a:lvl3pPr marL="755957" indent="0" algn="ctr">
              <a:buNone/>
              <a:defRPr sz="1488"/>
            </a:lvl3pPr>
            <a:lvl4pPr marL="1133936" indent="0" algn="ctr">
              <a:buNone/>
              <a:defRPr sz="1323"/>
            </a:lvl4pPr>
            <a:lvl5pPr marL="1511915" indent="0" algn="ctr">
              <a:buNone/>
              <a:defRPr sz="1323"/>
            </a:lvl5pPr>
            <a:lvl6pPr marL="1889893" indent="0" algn="ctr">
              <a:buNone/>
              <a:defRPr sz="1323"/>
            </a:lvl6pPr>
            <a:lvl7pPr marL="2267872" indent="0" algn="ctr">
              <a:buNone/>
              <a:defRPr sz="1323"/>
            </a:lvl7pPr>
            <a:lvl8pPr marL="2645851" indent="0" algn="ctr">
              <a:buNone/>
              <a:defRPr sz="1323"/>
            </a:lvl8pPr>
            <a:lvl9pPr marL="3023829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1775" y="363002"/>
            <a:ext cx="3402423" cy="340837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81661" y="880720"/>
            <a:ext cx="884155" cy="555101"/>
          </a:xfrm>
        </p:spPr>
        <p:txBody>
          <a:bodyPr/>
          <a:lstStyle/>
          <a:p>
            <a:pPr lvl="0"/>
            <a:fld id="{70EDA4B7-3E6F-464B-92B5-5438B477352A}" type="slidenum">
              <a:rPr lang="fr-FR" smtClean="0"/>
              <a:pPr lvl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41776" y="3889564"/>
            <a:ext cx="61940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381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721A1C0-3D2C-43E9-B1B7-81F54D2F42A6}" type="slidenum">
              <a:rPr lang="fr-FR" smtClean="0"/>
              <a:pPr lvl="0"/>
              <a:t>‹N°›</a:t>
            </a:fld>
            <a:endParaRPr lang="fr-FR"/>
          </a:p>
        </p:txBody>
      </p:sp>
      <p:cxnSp>
        <p:nvCxnSpPr>
          <p:cNvPr id="33" name="Straight Connector 32"/>
          <p:cNvCxnSpPr/>
          <p:nvPr/>
        </p:nvCxnSpPr>
        <p:spPr>
          <a:xfrm>
            <a:off x="1591349" y="2036072"/>
            <a:ext cx="724444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0445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348" y="1935808"/>
            <a:ext cx="6192355" cy="2081115"/>
          </a:xfrm>
        </p:spPr>
        <p:txBody>
          <a:bodyPr anchor="b">
            <a:normAutofit/>
          </a:bodyPr>
          <a:lstStyle>
            <a:lvl1pPr algn="l">
              <a:defRPr sz="35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1350" y="4195627"/>
            <a:ext cx="6192355" cy="1116567"/>
          </a:xfrm>
        </p:spPr>
        <p:txBody>
          <a:bodyPr tIns="91440">
            <a:normAutofit/>
          </a:bodyPr>
          <a:lstStyle>
            <a:lvl1pPr marL="0" indent="0" algn="l">
              <a:buNone/>
              <a:defRPr sz="1984">
                <a:solidFill>
                  <a:schemeClr val="tx1"/>
                </a:solidFill>
              </a:defRPr>
            </a:lvl1pPr>
            <a:lvl2pPr marL="377979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5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915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9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7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85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82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BF09A85-BD06-459C-A76F-FB8E89262B47}" type="slidenum">
              <a:rPr lang="fr-FR" smtClean="0"/>
              <a:pPr lvl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591348" y="4194291"/>
            <a:ext cx="619235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87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349" y="887243"/>
            <a:ext cx="7244449" cy="116768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1348" y="2219992"/>
            <a:ext cx="3446056" cy="37892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89984" y="2219992"/>
            <a:ext cx="3445814" cy="37892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E64723D-55B4-46E2-A8D8-10F1F72C0291}" type="slidenum">
              <a:rPr lang="fr-FR" smtClean="0"/>
              <a:pPr lvl="0"/>
              <a:t>‹N°›</a:t>
            </a:fld>
            <a:endParaRPr lang="fr-FR"/>
          </a:p>
        </p:txBody>
      </p:sp>
      <p:cxnSp>
        <p:nvCxnSpPr>
          <p:cNvPr id="33" name="Straight Connector 32"/>
          <p:cNvCxnSpPr/>
          <p:nvPr/>
        </p:nvCxnSpPr>
        <p:spPr>
          <a:xfrm>
            <a:off x="1591349" y="2036072"/>
            <a:ext cx="724444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805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591349" y="2036072"/>
            <a:ext cx="724444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349" y="886442"/>
            <a:ext cx="7244450" cy="116439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1349" y="2226180"/>
            <a:ext cx="3445940" cy="88399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425" b="0" cap="all" baseline="0">
                <a:solidFill>
                  <a:schemeClr val="accent1"/>
                </a:solidFill>
              </a:defRPr>
            </a:lvl1pPr>
            <a:lvl2pPr marL="377979" indent="0">
              <a:buNone/>
              <a:defRPr sz="1653" b="1"/>
            </a:lvl2pPr>
            <a:lvl3pPr marL="755957" indent="0">
              <a:buNone/>
              <a:defRPr sz="1488" b="1"/>
            </a:lvl3pPr>
            <a:lvl4pPr marL="1133936" indent="0">
              <a:buNone/>
              <a:defRPr sz="1323" b="1"/>
            </a:lvl4pPr>
            <a:lvl5pPr marL="1511915" indent="0">
              <a:buNone/>
              <a:defRPr sz="1323" b="1"/>
            </a:lvl5pPr>
            <a:lvl6pPr marL="1889893" indent="0">
              <a:buNone/>
              <a:defRPr sz="1323" b="1"/>
            </a:lvl6pPr>
            <a:lvl7pPr marL="2267872" indent="0">
              <a:buNone/>
              <a:defRPr sz="1323" b="1"/>
            </a:lvl7pPr>
            <a:lvl8pPr marL="2645851" indent="0">
              <a:buNone/>
              <a:defRPr sz="1323" b="1"/>
            </a:lvl8pPr>
            <a:lvl9pPr marL="3023829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1349" y="3113235"/>
            <a:ext cx="3445940" cy="29150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89984" y="2229988"/>
            <a:ext cx="3445814" cy="88431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425" b="0" cap="all" baseline="0">
                <a:solidFill>
                  <a:schemeClr val="accent1"/>
                </a:solidFill>
              </a:defRPr>
            </a:lvl1pPr>
            <a:lvl2pPr marL="377979" indent="0">
              <a:buNone/>
              <a:defRPr sz="1653" b="1"/>
            </a:lvl2pPr>
            <a:lvl3pPr marL="755957" indent="0">
              <a:buNone/>
              <a:defRPr sz="1488" b="1"/>
            </a:lvl3pPr>
            <a:lvl4pPr marL="1133936" indent="0">
              <a:buNone/>
              <a:defRPr sz="1323" b="1"/>
            </a:lvl4pPr>
            <a:lvl5pPr marL="1511915" indent="0">
              <a:buNone/>
              <a:defRPr sz="1323" b="1"/>
            </a:lvl5pPr>
            <a:lvl6pPr marL="1889893" indent="0">
              <a:buNone/>
              <a:defRPr sz="1323" b="1"/>
            </a:lvl6pPr>
            <a:lvl7pPr marL="2267872" indent="0">
              <a:buNone/>
              <a:defRPr sz="1323" b="1"/>
            </a:lvl7pPr>
            <a:lvl8pPr marL="2645851" indent="0">
              <a:buNone/>
              <a:defRPr sz="1323" b="1"/>
            </a:lvl8pPr>
            <a:lvl9pPr marL="3023829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89984" y="3110172"/>
            <a:ext cx="3445814" cy="290721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E94864E-429E-4796-A885-052DE20245AE}" type="slidenum">
              <a:rPr lang="fr-FR" smtClean="0"/>
              <a:pPr lv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494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591349" y="2036072"/>
            <a:ext cx="724444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D502AA1-B4DE-4E2E-8069-13327E567A98}" type="slidenum">
              <a:rPr lang="fr-FR" smtClean="0"/>
              <a:pPr lv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822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87440C4-5EE9-4A12-AD02-A7B9CFE54922}" type="slidenum">
              <a:rPr lang="fr-FR" smtClean="0"/>
              <a:pPr lv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67494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6444" y="880721"/>
            <a:ext cx="2674441" cy="2477030"/>
          </a:xfrm>
        </p:spPr>
        <p:txBody>
          <a:bodyPr anchor="b">
            <a:normAutofit/>
          </a:bodyPr>
          <a:lstStyle>
            <a:lvl1pPr algn="l">
              <a:defRPr sz="264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5498" y="880721"/>
            <a:ext cx="4220300" cy="5135493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86444" y="3533462"/>
            <a:ext cx="2676006" cy="2478203"/>
          </a:xfrm>
        </p:spPr>
        <p:txBody>
          <a:bodyPr>
            <a:normAutofit/>
          </a:bodyPr>
          <a:lstStyle>
            <a:lvl1pPr marL="0" indent="0" algn="l">
              <a:buNone/>
              <a:defRPr sz="1764"/>
            </a:lvl1pPr>
            <a:lvl2pPr marL="377979" indent="0">
              <a:buNone/>
              <a:defRPr sz="1157"/>
            </a:lvl2pPr>
            <a:lvl3pPr marL="755957" indent="0">
              <a:buNone/>
              <a:defRPr sz="992"/>
            </a:lvl3pPr>
            <a:lvl4pPr marL="1133936" indent="0">
              <a:buNone/>
              <a:defRPr sz="827"/>
            </a:lvl4pPr>
            <a:lvl5pPr marL="1511915" indent="0">
              <a:buNone/>
              <a:defRPr sz="827"/>
            </a:lvl5pPr>
            <a:lvl6pPr marL="1889893" indent="0">
              <a:buNone/>
              <a:defRPr sz="827"/>
            </a:lvl6pPr>
            <a:lvl7pPr marL="2267872" indent="0">
              <a:buNone/>
              <a:defRPr sz="827"/>
            </a:lvl7pPr>
            <a:lvl8pPr marL="2645851" indent="0">
              <a:buNone/>
              <a:defRPr sz="827"/>
            </a:lvl8pPr>
            <a:lvl9pPr marL="3023829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69829A-66CD-4E08-BDD7-4D900E794EF1}" type="slidenum">
              <a:rPr lang="fr-FR" smtClean="0"/>
              <a:pPr lvl="0"/>
              <a:t>‹N°›</a:t>
            </a:fld>
            <a:endParaRPr lang="fr-FR"/>
          </a:p>
        </p:txBody>
      </p:sp>
      <p:cxnSp>
        <p:nvCxnSpPr>
          <p:cNvPr id="17" name="Straight Connector 16"/>
          <p:cNvCxnSpPr/>
          <p:nvPr/>
        </p:nvCxnSpPr>
        <p:spPr>
          <a:xfrm>
            <a:off x="1589427" y="3533460"/>
            <a:ext cx="267149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07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5508296" y="531505"/>
            <a:ext cx="3871060" cy="5675930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2074" y="1245079"/>
            <a:ext cx="3577315" cy="2017880"/>
          </a:xfrm>
        </p:spPr>
        <p:txBody>
          <a:bodyPr anchor="b">
            <a:normAutofit/>
          </a:bodyPr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17849" y="1237396"/>
            <a:ext cx="2463930" cy="4261910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646"/>
            </a:lvl1pPr>
            <a:lvl2pPr marL="377979" indent="0">
              <a:buNone/>
              <a:defRPr sz="2315"/>
            </a:lvl2pPr>
            <a:lvl3pPr marL="755957" indent="0">
              <a:buNone/>
              <a:defRPr sz="1984"/>
            </a:lvl3pPr>
            <a:lvl4pPr marL="1133936" indent="0">
              <a:buNone/>
              <a:defRPr sz="1653"/>
            </a:lvl4pPr>
            <a:lvl5pPr marL="1511915" indent="0">
              <a:buNone/>
              <a:defRPr sz="1653"/>
            </a:lvl5pPr>
            <a:lvl6pPr marL="1889893" indent="0">
              <a:buNone/>
              <a:defRPr sz="1653"/>
            </a:lvl6pPr>
            <a:lvl7pPr marL="2267872" indent="0">
              <a:buNone/>
              <a:defRPr sz="1653"/>
            </a:lvl7pPr>
            <a:lvl8pPr marL="2645851" indent="0">
              <a:buNone/>
              <a:defRPr sz="1653"/>
            </a:lvl8pPr>
            <a:lvl9pPr marL="3023829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91350" y="3467874"/>
            <a:ext cx="3572190" cy="2208754"/>
          </a:xfrm>
        </p:spPr>
        <p:txBody>
          <a:bodyPr>
            <a:normAutofit/>
          </a:bodyPr>
          <a:lstStyle>
            <a:lvl1pPr marL="0" indent="0" algn="l">
              <a:buNone/>
              <a:defRPr sz="1984"/>
            </a:lvl1pPr>
            <a:lvl2pPr marL="377979" indent="0">
              <a:buNone/>
              <a:defRPr sz="1157"/>
            </a:lvl2pPr>
            <a:lvl3pPr marL="755957" indent="0">
              <a:buNone/>
              <a:defRPr sz="992"/>
            </a:lvl3pPr>
            <a:lvl4pPr marL="1133936" indent="0">
              <a:buNone/>
              <a:defRPr sz="827"/>
            </a:lvl4pPr>
            <a:lvl5pPr marL="1511915" indent="0">
              <a:buNone/>
              <a:defRPr sz="827"/>
            </a:lvl5pPr>
            <a:lvl6pPr marL="1889893" indent="0">
              <a:buNone/>
              <a:defRPr sz="827"/>
            </a:lvl6pPr>
            <a:lvl7pPr marL="2267872" indent="0">
              <a:buNone/>
              <a:defRPr sz="827"/>
            </a:lvl7pPr>
            <a:lvl8pPr marL="2645851" indent="0">
              <a:buNone/>
              <a:defRPr sz="827"/>
            </a:lvl8pPr>
            <a:lvl9pPr marL="3023829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83822" y="6029505"/>
            <a:ext cx="3585567" cy="352876"/>
          </a:xfrm>
        </p:spPr>
        <p:txBody>
          <a:bodyPr/>
          <a:lstStyle>
            <a:lvl1pPr algn="l">
              <a:defRPr/>
            </a:lvl1pPr>
          </a:lstStyle>
          <a:p>
            <a:pPr lvl="0"/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84778" y="351243"/>
            <a:ext cx="3584611" cy="353767"/>
          </a:xfrm>
        </p:spPr>
        <p:txBody>
          <a:bodyPr/>
          <a:lstStyle/>
          <a:p>
            <a:pPr lvl="0"/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7AAFF4D-684F-4A95-8845-D0112227260E}" type="slidenum">
              <a:rPr lang="fr-FR" smtClean="0"/>
              <a:pPr lvl="0"/>
              <a:t>‹N°›</a:t>
            </a:fld>
            <a:endParaRPr lang="fr-FR"/>
          </a:p>
        </p:txBody>
      </p:sp>
      <p:cxnSp>
        <p:nvCxnSpPr>
          <p:cNvPr id="31" name="Straight Connector 30"/>
          <p:cNvCxnSpPr/>
          <p:nvPr/>
        </p:nvCxnSpPr>
        <p:spPr>
          <a:xfrm>
            <a:off x="1588912" y="3465242"/>
            <a:ext cx="357409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1361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591349" y="2036072"/>
            <a:ext cx="724444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26A1DF5-C344-44C5-A645-4D8F11BECC9E}" type="slidenum">
              <a:rPr lang="fr-FR" smtClean="0"/>
              <a:pPr lv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741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6646" y="880721"/>
            <a:ext cx="1216011" cy="513666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1349" y="880721"/>
            <a:ext cx="5844089" cy="513666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A10E500-A2F5-4666-8190-FCA18E71895B}" type="slidenum">
              <a:rPr lang="fr-FR" smtClean="0"/>
              <a:pPr lvl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7626645" y="880721"/>
            <a:ext cx="0" cy="5136665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357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1974"/>
            <a:ext cx="10080625" cy="4496915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718888"/>
            <a:ext cx="10080626" cy="853993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725363"/>
            <a:ext cx="10080625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1349" y="886835"/>
            <a:ext cx="7244449" cy="11565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1349" y="2221973"/>
            <a:ext cx="7244449" cy="38036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24921" y="364172"/>
            <a:ext cx="2610877" cy="34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91349" y="363002"/>
            <a:ext cx="4447209" cy="340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7683" y="880720"/>
            <a:ext cx="877255" cy="55510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3086">
                <a:solidFill>
                  <a:schemeClr val="accent1"/>
                </a:solidFill>
              </a:defRPr>
            </a:lvl1pPr>
          </a:lstStyle>
          <a:p>
            <a:pPr lvl="0"/>
            <a:fld id="{9E94864E-429E-4796-A885-052DE20245AE}" type="slidenum">
              <a:rPr lang="fr-FR" smtClean="0"/>
              <a:pPr lv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378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755957" rtl="0" eaLnBrk="1" latinLnBrk="0" hangingPunct="1">
        <a:lnSpc>
          <a:spcPct val="90000"/>
        </a:lnSpc>
        <a:spcBef>
          <a:spcPct val="0"/>
        </a:spcBef>
        <a:buNone/>
        <a:defRPr sz="3527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51986" indent="-251986" algn="l" defTabSz="755957" rtl="0" eaLnBrk="1" latinLnBrk="0" hangingPunct="1">
        <a:lnSpc>
          <a:spcPct val="120000"/>
        </a:lnSpc>
        <a:spcBef>
          <a:spcPts val="110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20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55957" indent="-251986" algn="l" defTabSz="755957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764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9929" indent="-251986" algn="l" defTabSz="755957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764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63900" indent="-251986" algn="l" defTabSz="755957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43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267872" indent="-251986" algn="l" defTabSz="755957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2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23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23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23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120000"/>
        </a:lnSpc>
        <a:spcBef>
          <a:spcPts val="551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23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79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57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36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915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93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72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851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829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15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pg-astro.fr/grands-astronomes/apogee-de-l-astrophysique/bernard-lyot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404DFA-C4FB-4615-8AF9-C8C1A55CEC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325563"/>
            <a:ext cx="4427538" cy="5575300"/>
          </a:xfrm>
        </p:spPr>
        <p:txBody>
          <a:bodyPr/>
          <a:lstStyle/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0"/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770063"/>
            <a:ext cx="4214813" cy="4383087"/>
          </a:xfrm>
        </p:spPr>
        <p:txBody>
          <a:bodyPr/>
          <a:lstStyle/>
          <a:p>
            <a:pPr marL="0" lvl="0" indent="0">
              <a:buSzPts val="1717"/>
              <a:buNone/>
            </a:pPr>
            <a:endParaRPr lang="fr-FR" dirty="0"/>
          </a:p>
          <a:p>
            <a:pPr lvl="0">
              <a:buSzPts val="1717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205391"/>
            <a:ext cx="10080624" cy="135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504492" y="6300698"/>
            <a:ext cx="9071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3ED11A8-F003-4EB5-994C-77E291729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-4763"/>
            <a:ext cx="3277335" cy="177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B79810C0-7423-4914-8B16-909B0709E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922" y="9391"/>
            <a:ext cx="4711949" cy="6205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6B8DCED5-7137-4838-9341-8A500308A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925" y="-10257"/>
            <a:ext cx="3211700" cy="177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B04EAB6-D95E-480E-A213-DB00C933DF18}"/>
              </a:ext>
            </a:extLst>
          </p:cNvPr>
          <p:cNvSpPr txBox="1"/>
          <p:nvPr/>
        </p:nvSpPr>
        <p:spPr>
          <a:xfrm>
            <a:off x="51168" y="5556741"/>
            <a:ext cx="3217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Bernard LYOT</a:t>
            </a:r>
          </a:p>
          <a:p>
            <a:pPr algn="r"/>
            <a:r>
              <a:rPr lang="fr-FR" dirty="0"/>
              <a:t>(1897 – 1952)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8214081"/>
            <a:ext cx="10080625" cy="1186586"/>
          </a:xfrm>
        </p:spPr>
        <p:txBody>
          <a:bodyPr/>
          <a:lstStyle/>
          <a:p>
            <a:pPr marL="0" lvl="0" indent="0" algn="r">
              <a:buSzPts val="1717"/>
              <a:buNone/>
            </a:pPr>
            <a:r>
              <a:rPr lang="fr-FR" dirty="0"/>
              <a:t>Accès par la</a:t>
            </a:r>
          </a:p>
          <a:p>
            <a:pPr marL="0" lvl="0" indent="0" algn="r">
              <a:buSzPts val="1717"/>
              <a:buNone/>
            </a:pPr>
            <a:r>
              <a:rPr lang="fr-FR" dirty="0"/>
              <a:t>Rue des </a:t>
            </a:r>
            <a:r>
              <a:rPr lang="fr-FR" dirty="0" err="1"/>
              <a:t>Caillaudières</a:t>
            </a:r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701246"/>
            <a:ext cx="10080624" cy="8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431074" y="6858001"/>
            <a:ext cx="781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102B26-6D37-40D8-A2FB-BC9F87D5C31A}"/>
              </a:ext>
            </a:extLst>
          </p:cNvPr>
          <p:cNvSpPr txBox="1"/>
          <p:nvPr/>
        </p:nvSpPr>
        <p:spPr>
          <a:xfrm>
            <a:off x="0" y="774954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8000"/>
                </a:solidFill>
              </a:rPr>
              <a:t>Tenant</a:t>
            </a:r>
          </a:p>
        </p:txBody>
      </p:sp>
      <p:pic>
        <p:nvPicPr>
          <p:cNvPr id="2" name="Picture 2" descr="C:\Users\Utilisateur\Images\...Provi\20211019-Bernard LYOT Docs\B Lyot 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9233" y="6704200"/>
            <a:ext cx="650875" cy="855475"/>
          </a:xfrm>
          <a:prstGeom prst="rect">
            <a:avLst/>
          </a:prstGeom>
          <a:noFill/>
        </p:spPr>
      </p:pic>
      <p:pic>
        <p:nvPicPr>
          <p:cNvPr id="3" name="Picture 3" descr="C:\Users\Utilisateur\Images\...Provi\20211019-Bernard LYOT Docs\Rue B Lyot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0111510" cy="6648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2542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8214081"/>
            <a:ext cx="10080625" cy="1186586"/>
          </a:xfrm>
        </p:spPr>
        <p:txBody>
          <a:bodyPr/>
          <a:lstStyle/>
          <a:p>
            <a:pPr marL="0" lvl="0" indent="0" algn="r">
              <a:buSzPts val="1717"/>
              <a:buNone/>
            </a:pPr>
            <a:r>
              <a:rPr lang="fr-FR" dirty="0"/>
              <a:t>Accès par la</a:t>
            </a:r>
          </a:p>
          <a:p>
            <a:pPr marL="0" lvl="0" indent="0" algn="r">
              <a:buSzPts val="1717"/>
              <a:buNone/>
            </a:pPr>
            <a:r>
              <a:rPr lang="fr-FR" dirty="0"/>
              <a:t>Rue des </a:t>
            </a:r>
            <a:r>
              <a:rPr lang="fr-FR" dirty="0" err="1"/>
              <a:t>Caillaudières</a:t>
            </a:r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701246"/>
            <a:ext cx="10080624" cy="8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431074" y="6858001"/>
            <a:ext cx="781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102B26-6D37-40D8-A2FB-BC9F87D5C31A}"/>
              </a:ext>
            </a:extLst>
          </p:cNvPr>
          <p:cNvSpPr txBox="1"/>
          <p:nvPr/>
        </p:nvSpPr>
        <p:spPr>
          <a:xfrm>
            <a:off x="0" y="774954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8000"/>
                </a:solidFill>
              </a:rPr>
              <a:t>Tenant</a:t>
            </a:r>
          </a:p>
        </p:txBody>
      </p:sp>
      <p:pic>
        <p:nvPicPr>
          <p:cNvPr id="2" name="Picture 2" descr="C:\Users\Utilisateur\Images\...Provi\20211019-Bernard LYOT Docs\B Lyot 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9233" y="6704200"/>
            <a:ext cx="650875" cy="855475"/>
          </a:xfrm>
          <a:prstGeom prst="rect">
            <a:avLst/>
          </a:prstGeom>
          <a:noFill/>
        </p:spPr>
      </p:pic>
      <p:pic>
        <p:nvPicPr>
          <p:cNvPr id="2050" name="Picture 2" descr="C:\Users\Utilisateur\Images\...Provi\20211019-Bernard LYOT Docs\Rue B Lyot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0"/>
            <a:ext cx="10080624" cy="6705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2542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13E12B1-8FB7-49BB-AA1A-159C8181598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080625" cy="4956307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4987556"/>
            <a:ext cx="10080625" cy="1186586"/>
          </a:xfrm>
        </p:spPr>
        <p:txBody>
          <a:bodyPr/>
          <a:lstStyle/>
          <a:p>
            <a:pPr marL="0" lvl="0" indent="0" algn="r">
              <a:buSzPts val="1717"/>
              <a:buNone/>
            </a:pPr>
            <a:r>
              <a:rPr lang="fr-FR" dirty="0"/>
              <a:t>Accès par la</a:t>
            </a:r>
          </a:p>
          <a:p>
            <a:pPr marL="0" lvl="0" indent="0" algn="r">
              <a:buSzPts val="1717"/>
              <a:buNone/>
            </a:pPr>
            <a:r>
              <a:rPr lang="fr-FR" dirty="0"/>
              <a:t>Rue des </a:t>
            </a:r>
            <a:r>
              <a:rPr lang="fr-FR" dirty="0" err="1"/>
              <a:t>Caillaudières</a:t>
            </a:r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205391"/>
            <a:ext cx="10080624" cy="135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504492" y="6300698"/>
            <a:ext cx="9071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3ED11A8-F003-4EB5-994C-77E291729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-4763"/>
            <a:ext cx="3277335" cy="177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6B8DCED5-7137-4838-9341-8A500308A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925" y="-10257"/>
            <a:ext cx="3211700" cy="177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102B26-6D37-40D8-A2FB-BC9F87D5C31A}"/>
              </a:ext>
            </a:extLst>
          </p:cNvPr>
          <p:cNvSpPr txBox="1"/>
          <p:nvPr/>
        </p:nvSpPr>
        <p:spPr>
          <a:xfrm>
            <a:off x="0" y="491490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8000"/>
                </a:solidFill>
              </a:rPr>
              <a:t>Tenant</a:t>
            </a:r>
          </a:p>
        </p:txBody>
      </p:sp>
    </p:spTree>
    <p:extLst>
      <p:ext uri="{BB962C8B-B14F-4D97-AF65-F5344CB8AC3E}">
        <p14:creationId xmlns:p14="http://schemas.microsoft.com/office/powerpoint/2010/main" val="1512542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13E12B1-8FB7-49BB-AA1A-159C8181598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080625" cy="4956307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4987556"/>
            <a:ext cx="10080625" cy="1186586"/>
          </a:xfrm>
        </p:spPr>
        <p:txBody>
          <a:bodyPr/>
          <a:lstStyle/>
          <a:p>
            <a:pPr marL="0" lvl="0" indent="0" algn="r">
              <a:buSzPts val="1717"/>
              <a:buNone/>
            </a:pPr>
            <a:r>
              <a:rPr lang="fr-FR" dirty="0"/>
              <a:t>Accès par la</a:t>
            </a:r>
          </a:p>
          <a:p>
            <a:pPr marL="0" lvl="0" indent="0" algn="r">
              <a:buSzPts val="1717"/>
              <a:buNone/>
            </a:pPr>
            <a:r>
              <a:rPr lang="fr-FR" dirty="0"/>
              <a:t>Rue des </a:t>
            </a:r>
            <a:r>
              <a:rPr lang="fr-FR" dirty="0" err="1"/>
              <a:t>Caillaudières</a:t>
            </a:r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205391"/>
            <a:ext cx="10080624" cy="135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504492" y="6300698"/>
            <a:ext cx="9071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3ED11A8-F003-4EB5-994C-77E291729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-4763"/>
            <a:ext cx="3277335" cy="177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102B26-6D37-40D8-A2FB-BC9F87D5C31A}"/>
              </a:ext>
            </a:extLst>
          </p:cNvPr>
          <p:cNvSpPr txBox="1"/>
          <p:nvPr/>
        </p:nvSpPr>
        <p:spPr>
          <a:xfrm>
            <a:off x="0" y="491490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8000"/>
                </a:solidFill>
              </a:rPr>
              <a:t>Tenant</a:t>
            </a:r>
          </a:p>
        </p:txBody>
      </p:sp>
    </p:spTree>
    <p:extLst>
      <p:ext uri="{BB962C8B-B14F-4D97-AF65-F5344CB8AC3E}">
        <p14:creationId xmlns:p14="http://schemas.microsoft.com/office/powerpoint/2010/main" val="3910063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route, herbe, signe&#10;&#10;Description générée automatiquement">
            <a:extLst>
              <a:ext uri="{FF2B5EF4-FFF2-40B4-BE49-F238E27FC236}">
                <a16:creationId xmlns:a16="http://schemas.microsoft.com/office/drawing/2014/main" id="{EA99C00F-0EE2-4D0C-BC25-221E16A1A3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"/>
          <a:stretch/>
        </p:blipFill>
        <p:spPr>
          <a:xfrm>
            <a:off x="-1587" y="-10257"/>
            <a:ext cx="10080625" cy="4925157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404DFA-C4FB-4615-8AF9-C8C1A55CEC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-1587" y="4914901"/>
            <a:ext cx="10080624" cy="1264370"/>
          </a:xfrm>
        </p:spPr>
        <p:txBody>
          <a:bodyPr>
            <a:normAutofit/>
          </a:bodyPr>
          <a:lstStyle/>
          <a:p>
            <a:pPr marL="0" lvl="2" indent="0" algn="r" hangingPunc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32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rPr>
              <a:t>Accès par la rue de la</a:t>
            </a:r>
          </a:p>
          <a:p>
            <a:pPr marL="0" lvl="2" indent="0" algn="r" hangingPunc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32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rPr>
              <a:t>Pelle à Porteau</a:t>
            </a: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0"/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770063"/>
            <a:ext cx="4214813" cy="4383087"/>
          </a:xfrm>
        </p:spPr>
        <p:txBody>
          <a:bodyPr/>
          <a:lstStyle/>
          <a:p>
            <a:pPr marL="0" lvl="0" indent="0">
              <a:buSzPts val="1717"/>
              <a:buNone/>
            </a:pPr>
            <a:endParaRPr lang="fr-FR" dirty="0"/>
          </a:p>
          <a:p>
            <a:pPr lvl="0">
              <a:buSzPts val="1717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205391"/>
            <a:ext cx="10080624" cy="135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504492" y="6300698"/>
            <a:ext cx="9071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3ED11A8-F003-4EB5-994C-77E291729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-4763"/>
            <a:ext cx="3277335" cy="177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6B8DCED5-7137-4838-9341-8A500308A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925" y="-10257"/>
            <a:ext cx="3211700" cy="177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92DAAFA-ABD9-4999-AE6E-A53F86C437E3}"/>
              </a:ext>
            </a:extLst>
          </p:cNvPr>
          <p:cNvSpPr txBox="1"/>
          <p:nvPr/>
        </p:nvSpPr>
        <p:spPr>
          <a:xfrm>
            <a:off x="0" y="491490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Aboutissant</a:t>
            </a:r>
          </a:p>
        </p:txBody>
      </p:sp>
    </p:spTree>
    <p:extLst>
      <p:ext uri="{BB962C8B-B14F-4D97-AF65-F5344CB8AC3E}">
        <p14:creationId xmlns:p14="http://schemas.microsoft.com/office/powerpoint/2010/main" val="3544729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8214081"/>
            <a:ext cx="10080625" cy="1186586"/>
          </a:xfrm>
        </p:spPr>
        <p:txBody>
          <a:bodyPr/>
          <a:lstStyle/>
          <a:p>
            <a:pPr marL="0" lvl="0" indent="0" algn="r">
              <a:buSzPts val="1717"/>
              <a:buNone/>
            </a:pPr>
            <a:r>
              <a:rPr lang="fr-FR" dirty="0"/>
              <a:t>Accès par la</a:t>
            </a:r>
          </a:p>
          <a:p>
            <a:pPr marL="0" lvl="0" indent="0" algn="r">
              <a:buSzPts val="1717"/>
              <a:buNone/>
            </a:pPr>
            <a:r>
              <a:rPr lang="fr-FR" dirty="0"/>
              <a:t>Rue des </a:t>
            </a:r>
            <a:r>
              <a:rPr lang="fr-FR" dirty="0" err="1"/>
              <a:t>Caillaudières</a:t>
            </a:r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701246"/>
            <a:ext cx="10080624" cy="8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431074" y="6858001"/>
            <a:ext cx="781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102B26-6D37-40D8-A2FB-BC9F87D5C31A}"/>
              </a:ext>
            </a:extLst>
          </p:cNvPr>
          <p:cNvSpPr txBox="1"/>
          <p:nvPr/>
        </p:nvSpPr>
        <p:spPr>
          <a:xfrm>
            <a:off x="0" y="774954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8000"/>
                </a:solidFill>
              </a:rPr>
              <a:t>Tenant</a:t>
            </a:r>
          </a:p>
        </p:txBody>
      </p:sp>
      <p:pic>
        <p:nvPicPr>
          <p:cNvPr id="2" name="Picture 2" descr="C:\Users\Utilisateur\Images\...Provi\20211019-Bernard LYOT Docs\B Lyot 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9233" y="6704200"/>
            <a:ext cx="650875" cy="855475"/>
          </a:xfrm>
          <a:prstGeom prst="rect">
            <a:avLst/>
          </a:prstGeom>
          <a:noFill/>
        </p:spPr>
      </p:pic>
      <p:pic>
        <p:nvPicPr>
          <p:cNvPr id="7170" name="Picture 2" descr="C:\Users\Utilisateur\Images\...Provi\20211019-Bernard LYOT Docs\B Lyot Intro - 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0030358" cy="4633595"/>
          </a:xfrm>
          <a:prstGeom prst="rect">
            <a:avLst/>
          </a:prstGeom>
          <a:noFill/>
        </p:spPr>
      </p:pic>
      <p:pic>
        <p:nvPicPr>
          <p:cNvPr id="7171" name="Picture 3" descr="C:\Users\Utilisateur\Images\...Provi\20211019-Bernard LYOT Docs\B Lyot Intro - 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25941"/>
            <a:ext cx="10080625" cy="1988368"/>
          </a:xfrm>
          <a:prstGeom prst="rect">
            <a:avLst/>
          </a:prstGeom>
          <a:noFill/>
        </p:spPr>
      </p:pic>
      <p:pic>
        <p:nvPicPr>
          <p:cNvPr id="7172" name="Picture 4" descr="C:\Users\Utilisateur\Images\...Provi\20211019-Bernard LYOT Docs\Principe du coronograph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67300" y="-1"/>
            <a:ext cx="5013325" cy="16981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254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8214081"/>
            <a:ext cx="10080625" cy="1186586"/>
          </a:xfrm>
        </p:spPr>
        <p:txBody>
          <a:bodyPr/>
          <a:lstStyle/>
          <a:p>
            <a:pPr marL="0" lvl="0" indent="0" algn="r">
              <a:buSzPts val="1717"/>
              <a:buNone/>
            </a:pPr>
            <a:r>
              <a:rPr lang="fr-FR" dirty="0"/>
              <a:t>Accès par la</a:t>
            </a:r>
          </a:p>
          <a:p>
            <a:pPr marL="0" lvl="0" indent="0" algn="r">
              <a:buSzPts val="1717"/>
              <a:buNone/>
            </a:pPr>
            <a:r>
              <a:rPr lang="fr-FR" dirty="0"/>
              <a:t>Rue des </a:t>
            </a:r>
            <a:r>
              <a:rPr lang="fr-FR" dirty="0" err="1"/>
              <a:t>Caillaudières</a:t>
            </a:r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701246"/>
            <a:ext cx="10080624" cy="8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431074" y="6858001"/>
            <a:ext cx="781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102B26-6D37-40D8-A2FB-BC9F87D5C31A}"/>
              </a:ext>
            </a:extLst>
          </p:cNvPr>
          <p:cNvSpPr txBox="1"/>
          <p:nvPr/>
        </p:nvSpPr>
        <p:spPr>
          <a:xfrm>
            <a:off x="0" y="774954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8000"/>
                </a:solidFill>
              </a:rPr>
              <a:t>Tenant</a:t>
            </a:r>
          </a:p>
        </p:txBody>
      </p:sp>
      <p:pic>
        <p:nvPicPr>
          <p:cNvPr id="2" name="Picture 2" descr="C:\Users\Utilisateur\Images\...Provi\20211019-Bernard LYOT Docs\B Lyot 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9233" y="6704200"/>
            <a:ext cx="650875" cy="855475"/>
          </a:xfrm>
          <a:prstGeom prst="rect">
            <a:avLst/>
          </a:prstGeom>
          <a:noFill/>
        </p:spPr>
      </p:pic>
      <p:pic>
        <p:nvPicPr>
          <p:cNvPr id="8194" name="Picture 2" descr="C:\Users\Utilisateur\Images\...Provi\20211019-Bernard LYOT Docs\B Lyot Intro - 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0080625" cy="5820222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0" y="1845733"/>
            <a:ext cx="10080625" cy="4826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42" name="Picture 2" descr="C:\Users\Utilisateur\Images\...Provi\20211019-Bernard LYOT Docs\Thèse B. Lyot 18_06_192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93885" y="1898120"/>
            <a:ext cx="5362727" cy="7797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254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C:\Users\Utilisateur\Images\...Provi\20211019-Bernard LYOT Docs\B Lyot Intro - 3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10089016" cy="5825067"/>
          </a:xfrm>
          <a:prstGeom prst="rect">
            <a:avLst/>
          </a:prstGeom>
          <a:noFill/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8214081"/>
            <a:ext cx="10080625" cy="1186586"/>
          </a:xfrm>
        </p:spPr>
        <p:txBody>
          <a:bodyPr/>
          <a:lstStyle/>
          <a:p>
            <a:pPr marL="0" lvl="0" indent="0" algn="r">
              <a:buSzPts val="1717"/>
              <a:buNone/>
            </a:pPr>
            <a:r>
              <a:rPr lang="fr-FR" dirty="0"/>
              <a:t>Accès par la</a:t>
            </a:r>
          </a:p>
          <a:p>
            <a:pPr marL="0" lvl="0" indent="0" algn="r">
              <a:buSzPts val="1717"/>
              <a:buNone/>
            </a:pPr>
            <a:r>
              <a:rPr lang="fr-FR" dirty="0"/>
              <a:t>Rue des </a:t>
            </a:r>
            <a:r>
              <a:rPr lang="fr-FR" dirty="0" err="1"/>
              <a:t>Caillaudières</a:t>
            </a:r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701246"/>
            <a:ext cx="10080624" cy="8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431074" y="6858001"/>
            <a:ext cx="781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102B26-6D37-40D8-A2FB-BC9F87D5C31A}"/>
              </a:ext>
            </a:extLst>
          </p:cNvPr>
          <p:cNvSpPr txBox="1"/>
          <p:nvPr/>
        </p:nvSpPr>
        <p:spPr>
          <a:xfrm>
            <a:off x="0" y="774954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8000"/>
                </a:solidFill>
              </a:rPr>
              <a:t>Tenant</a:t>
            </a:r>
          </a:p>
        </p:txBody>
      </p:sp>
      <p:pic>
        <p:nvPicPr>
          <p:cNvPr id="2" name="Picture 2" descr="C:\Users\Utilisateur\Images\...Provi\20211019-Bernard LYOT Docs\B Lyot Portrai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69233" y="6704200"/>
            <a:ext cx="650875" cy="855475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0" y="2286001"/>
            <a:ext cx="10080625" cy="4385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200" name="Picture 8" descr="C:\Users\Utilisateur\Images\...Provi\20211019-Bernard LYOT Docs\Pic du midi -débu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8533" y="2307127"/>
            <a:ext cx="5742044" cy="4059805"/>
          </a:xfrm>
          <a:prstGeom prst="rect">
            <a:avLst/>
          </a:prstGeom>
          <a:noFill/>
        </p:spPr>
      </p:pic>
      <p:pic>
        <p:nvPicPr>
          <p:cNvPr id="8201" name="Picture 9" descr="C:\Users\Utilisateur\Images\...Provi\20211019-Bernard LYOT Docs\Pic du midi -début 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336800"/>
            <a:ext cx="4634792" cy="4284133"/>
          </a:xfrm>
          <a:prstGeom prst="rect">
            <a:avLst/>
          </a:prstGeom>
          <a:noFill/>
        </p:spPr>
      </p:pic>
      <p:pic>
        <p:nvPicPr>
          <p:cNvPr id="8199" name="Picture 7" descr="C:\Users\Utilisateur\Images\...Provi\20211019-Bernard LYOT Docs\Montée du coronographe 5 juin 193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474627"/>
            <a:ext cx="4712758" cy="31791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254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8214081"/>
            <a:ext cx="10080625" cy="1186586"/>
          </a:xfrm>
        </p:spPr>
        <p:txBody>
          <a:bodyPr/>
          <a:lstStyle/>
          <a:p>
            <a:pPr marL="0" lvl="0" indent="0" algn="r">
              <a:buSzPts val="1717"/>
              <a:buNone/>
            </a:pPr>
            <a:r>
              <a:rPr lang="fr-FR" dirty="0"/>
              <a:t>Accès par la</a:t>
            </a:r>
          </a:p>
          <a:p>
            <a:pPr marL="0" lvl="0" indent="0" algn="r">
              <a:buSzPts val="1717"/>
              <a:buNone/>
            </a:pPr>
            <a:r>
              <a:rPr lang="fr-FR" dirty="0"/>
              <a:t>Rue des </a:t>
            </a:r>
            <a:r>
              <a:rPr lang="fr-FR" dirty="0" err="1"/>
              <a:t>Caillaudières</a:t>
            </a:r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701246"/>
            <a:ext cx="10080624" cy="8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431074" y="6858001"/>
            <a:ext cx="781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102B26-6D37-40D8-A2FB-BC9F87D5C31A}"/>
              </a:ext>
            </a:extLst>
          </p:cNvPr>
          <p:cNvSpPr txBox="1"/>
          <p:nvPr/>
        </p:nvSpPr>
        <p:spPr>
          <a:xfrm>
            <a:off x="0" y="774954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8000"/>
                </a:solidFill>
              </a:rPr>
              <a:t>Tenant</a:t>
            </a:r>
          </a:p>
        </p:txBody>
      </p:sp>
      <p:pic>
        <p:nvPicPr>
          <p:cNvPr id="2" name="Picture 2" descr="C:\Users\Utilisateur\Images\...Provi\20211019-Bernard LYOT Docs\B Lyot 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9233" y="6704200"/>
            <a:ext cx="650875" cy="855475"/>
          </a:xfrm>
          <a:prstGeom prst="rect">
            <a:avLst/>
          </a:prstGeom>
          <a:noFill/>
        </p:spPr>
      </p:pic>
      <p:pic>
        <p:nvPicPr>
          <p:cNvPr id="8194" name="Picture 2" descr="C:\Users\Utilisateur\Images\...Provi\20211019-Bernard LYOT Docs\B Lyot Intro - 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0080625" cy="5820222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0" y="3268134"/>
            <a:ext cx="10080625" cy="3403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290" name="Picture 2" descr="C:\Users\Utilisateur\Images\...Provi\20211019-Bernard LYOT Docs\Le CORONOMETRE PHOTOELECTRIQUE DE LYO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24667" y="3301471"/>
            <a:ext cx="3171296" cy="3403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2542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8214081"/>
            <a:ext cx="10080625" cy="1186586"/>
          </a:xfrm>
        </p:spPr>
        <p:txBody>
          <a:bodyPr/>
          <a:lstStyle/>
          <a:p>
            <a:pPr marL="0" lvl="0" indent="0" algn="r">
              <a:buSzPts val="1717"/>
              <a:buNone/>
            </a:pPr>
            <a:r>
              <a:rPr lang="fr-FR" dirty="0"/>
              <a:t>Accès par la</a:t>
            </a:r>
          </a:p>
          <a:p>
            <a:pPr marL="0" lvl="0" indent="0" algn="r">
              <a:buSzPts val="1717"/>
              <a:buNone/>
            </a:pPr>
            <a:r>
              <a:rPr lang="fr-FR" dirty="0"/>
              <a:t>Rue des </a:t>
            </a:r>
            <a:r>
              <a:rPr lang="fr-FR" dirty="0" err="1"/>
              <a:t>Caillaudières</a:t>
            </a:r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701246"/>
            <a:ext cx="10080624" cy="8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431074" y="6858001"/>
            <a:ext cx="781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102B26-6D37-40D8-A2FB-BC9F87D5C31A}"/>
              </a:ext>
            </a:extLst>
          </p:cNvPr>
          <p:cNvSpPr txBox="1"/>
          <p:nvPr/>
        </p:nvSpPr>
        <p:spPr>
          <a:xfrm>
            <a:off x="0" y="774954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8000"/>
                </a:solidFill>
              </a:rPr>
              <a:t>Tenant</a:t>
            </a:r>
          </a:p>
        </p:txBody>
      </p:sp>
      <p:pic>
        <p:nvPicPr>
          <p:cNvPr id="2" name="Picture 2" descr="C:\Users\Utilisateur\Images\...Provi\20211019-Bernard LYOT Docs\B Lyot 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9233" y="6704200"/>
            <a:ext cx="650875" cy="855475"/>
          </a:xfrm>
          <a:prstGeom prst="rect">
            <a:avLst/>
          </a:prstGeom>
          <a:noFill/>
        </p:spPr>
      </p:pic>
      <p:pic>
        <p:nvPicPr>
          <p:cNvPr id="15362" name="Picture 2" descr="C:\Users\Utilisateur\Images\...Provi\20211019-Bernard LYOT Docs\B Lyot à loculaire dans la coupolle Baillau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63067" y="-1"/>
            <a:ext cx="5017558" cy="6786965"/>
          </a:xfrm>
          <a:prstGeom prst="rect">
            <a:avLst/>
          </a:prstGeom>
          <a:noFill/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B7094F5-F141-48A7-9E4A-89362667CA31}"/>
              </a:ext>
            </a:extLst>
          </p:cNvPr>
          <p:cNvSpPr txBox="1"/>
          <p:nvPr/>
        </p:nvSpPr>
        <p:spPr>
          <a:xfrm>
            <a:off x="0" y="1066667"/>
            <a:ext cx="5029200" cy="3982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100"/>
              </a:spcBef>
              <a:spcAft>
                <a:spcPts val="200"/>
              </a:spcAft>
            </a:pPr>
            <a:r>
              <a:rPr lang="fr-FR" sz="36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Bernard Lyot, </a:t>
            </a:r>
          </a:p>
          <a:p>
            <a:pPr marL="0" marR="0" indent="0" algn="ctr">
              <a:lnSpc>
                <a:spcPct val="119000"/>
              </a:lnSpc>
              <a:spcBef>
                <a:spcPts val="100"/>
              </a:spcBef>
              <a:spcAft>
                <a:spcPts val="200"/>
              </a:spcAft>
            </a:pPr>
            <a:r>
              <a:rPr lang="fr-FR" sz="36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Travail à l’amélioration des télescopes</a:t>
            </a:r>
          </a:p>
          <a:p>
            <a:pPr marL="0" marR="0" indent="0" algn="ctr">
              <a:lnSpc>
                <a:spcPct val="119000"/>
              </a:lnSpc>
              <a:spcBef>
                <a:spcPts val="100"/>
              </a:spcBef>
              <a:spcAft>
                <a:spcPts val="200"/>
              </a:spcAft>
            </a:pPr>
            <a:r>
              <a:rPr lang="fr-FR" sz="36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 l’Observatoire </a:t>
            </a:r>
          </a:p>
          <a:p>
            <a:pPr marL="0" marR="0" indent="0" algn="ctr">
              <a:lnSpc>
                <a:spcPct val="119000"/>
              </a:lnSpc>
              <a:spcBef>
                <a:spcPts val="100"/>
              </a:spcBef>
              <a:spcAft>
                <a:spcPts val="200"/>
              </a:spcAft>
            </a:pPr>
            <a:r>
              <a:rPr lang="fr-FR" sz="36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du Pic du Midi</a:t>
            </a:r>
          </a:p>
          <a:p>
            <a:pPr marL="0" marR="0" indent="0" algn="ctr">
              <a:lnSpc>
                <a:spcPct val="119000"/>
              </a:lnSpc>
              <a:spcBef>
                <a:spcPts val="100"/>
              </a:spcBef>
              <a:spcAft>
                <a:spcPts val="200"/>
              </a:spcAft>
            </a:pPr>
            <a:endParaRPr lang="fr-FR" sz="24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542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404DFA-C4FB-4615-8AF9-C8C1A55CEC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325563"/>
            <a:ext cx="4427538" cy="5575300"/>
          </a:xfrm>
        </p:spPr>
        <p:txBody>
          <a:bodyPr/>
          <a:lstStyle/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0"/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770063"/>
            <a:ext cx="4214813" cy="4383087"/>
          </a:xfrm>
        </p:spPr>
        <p:txBody>
          <a:bodyPr/>
          <a:lstStyle/>
          <a:p>
            <a:pPr marL="0" lvl="0" indent="0">
              <a:buSzPts val="1717"/>
              <a:buNone/>
            </a:pPr>
            <a:endParaRPr lang="fr-FR" dirty="0"/>
          </a:p>
          <a:p>
            <a:pPr lvl="0">
              <a:buSzPts val="1717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205391"/>
            <a:ext cx="10080624" cy="135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504492" y="6300698"/>
            <a:ext cx="9071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3ED11A8-F003-4EB5-994C-77E291729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-4763"/>
            <a:ext cx="3277335" cy="177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AAB259F5-B485-4F1B-BF67-5C09AB453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175"/>
            <a:ext cx="4363503" cy="6208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B7094F5-F141-48A7-9E4A-89362667CA31}"/>
              </a:ext>
            </a:extLst>
          </p:cNvPr>
          <p:cNvSpPr txBox="1"/>
          <p:nvPr/>
        </p:nvSpPr>
        <p:spPr>
          <a:xfrm>
            <a:off x="4353289" y="2543042"/>
            <a:ext cx="5727336" cy="366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100"/>
              </a:spcBef>
              <a:spcAft>
                <a:spcPts val="200"/>
              </a:spcAft>
            </a:pPr>
            <a:r>
              <a:rPr lang="fr-FR" sz="36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Bernard Lyot (1897-1952), </a:t>
            </a:r>
          </a:p>
          <a:p>
            <a:pPr marL="0" marR="0" indent="0" algn="ctr">
              <a:lnSpc>
                <a:spcPct val="119000"/>
              </a:lnSpc>
              <a:spcBef>
                <a:spcPts val="100"/>
              </a:spcBef>
              <a:spcAft>
                <a:spcPts val="200"/>
              </a:spcAft>
            </a:pPr>
            <a:r>
              <a:rPr lang="fr-FR" sz="36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au télescope Baillaud </a:t>
            </a:r>
          </a:p>
          <a:p>
            <a:pPr marL="0" marR="0" indent="0" algn="ctr">
              <a:lnSpc>
                <a:spcPct val="119000"/>
              </a:lnSpc>
              <a:spcBef>
                <a:spcPts val="100"/>
              </a:spcBef>
              <a:spcAft>
                <a:spcPts val="200"/>
              </a:spcAft>
            </a:pPr>
            <a:r>
              <a:rPr lang="fr-FR" sz="36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 l’Observatoire </a:t>
            </a:r>
          </a:p>
          <a:p>
            <a:pPr marL="0" marR="0" indent="0" algn="ctr">
              <a:lnSpc>
                <a:spcPct val="119000"/>
              </a:lnSpc>
              <a:spcBef>
                <a:spcPts val="100"/>
              </a:spcBef>
              <a:spcAft>
                <a:spcPts val="200"/>
              </a:spcAft>
            </a:pPr>
            <a:r>
              <a:rPr lang="fr-FR" sz="36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du Pic du Midi en 1937</a:t>
            </a:r>
          </a:p>
          <a:p>
            <a:pPr marL="0" marR="0" indent="0" algn="ctr">
              <a:lnSpc>
                <a:spcPct val="119000"/>
              </a:lnSpc>
              <a:spcBef>
                <a:spcPts val="100"/>
              </a:spcBef>
              <a:spcAft>
                <a:spcPts val="200"/>
              </a:spcAft>
            </a:pPr>
            <a:r>
              <a:rPr lang="fr-FR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Bibliothèque de l’Observatoire de Paris, </a:t>
            </a:r>
          </a:p>
          <a:p>
            <a:pPr marL="0" marR="0" indent="0" algn="ctr">
              <a:lnSpc>
                <a:spcPct val="119000"/>
              </a:lnSpc>
              <a:spcBef>
                <a:spcPts val="100"/>
              </a:spcBef>
              <a:spcAft>
                <a:spcPts val="200"/>
              </a:spcAft>
            </a:pPr>
            <a:r>
              <a:rPr lang="fr-FR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photo Émile Vinet</a:t>
            </a:r>
            <a:r>
              <a:rPr lang="fr-FR" sz="24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30420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404DFA-C4FB-4615-8AF9-C8C1A55CEC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325563"/>
            <a:ext cx="4427538" cy="5575300"/>
          </a:xfrm>
        </p:spPr>
        <p:txBody>
          <a:bodyPr/>
          <a:lstStyle/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0"/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770063"/>
            <a:ext cx="4214813" cy="4383087"/>
          </a:xfrm>
        </p:spPr>
        <p:txBody>
          <a:bodyPr/>
          <a:lstStyle/>
          <a:p>
            <a:pPr marL="0" lvl="0" indent="0">
              <a:buSzPts val="1717"/>
              <a:buNone/>
            </a:pPr>
            <a:endParaRPr lang="fr-FR" dirty="0"/>
          </a:p>
          <a:p>
            <a:pPr lvl="0">
              <a:buSzPts val="1717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205391"/>
            <a:ext cx="10080624" cy="135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504492" y="6300698"/>
            <a:ext cx="9071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0E37F6B-BBCC-4351-BF7E-3B2C4925C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3612050" cy="6219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B6E5CB6-0598-4308-9626-1242E8CF0AA1}"/>
              </a:ext>
            </a:extLst>
          </p:cNvPr>
          <p:cNvSpPr txBox="1"/>
          <p:nvPr/>
        </p:nvSpPr>
        <p:spPr>
          <a:xfrm>
            <a:off x="3613638" y="1769950"/>
            <a:ext cx="6471537" cy="4306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300"/>
              </a:spcAft>
            </a:pPr>
            <a:r>
              <a:rPr lang="fr-FR" sz="36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Enregistrement cinématographique de l’évolution des protubérances solaires présenté en 1939, lors d’une session de l’Union Astronomique Internationale à Stockholm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fr-FR" sz="1400" u="sng" kern="1400" dirty="0">
                <a:ln>
                  <a:noFill/>
                </a:ln>
                <a:solidFill>
                  <a:srgbClr val="085296"/>
                </a:solidFill>
                <a:effectLst/>
                <a:latin typeface="Calibri" panose="020F0502020204030204" pitchFamily="34" charset="0"/>
                <a:hlinkClick r:id="rId7"/>
              </a:rPr>
              <a:t>https://pg-astro.fr/grands-astronomes/apogee-de-l-astrophysique/bernard-lyot.html</a:t>
            </a:r>
            <a:r>
              <a:rPr lang="fr-FR" sz="14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lang="fr-FR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949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8214081"/>
            <a:ext cx="10080625" cy="1186586"/>
          </a:xfrm>
        </p:spPr>
        <p:txBody>
          <a:bodyPr/>
          <a:lstStyle/>
          <a:p>
            <a:pPr marL="0" lvl="0" indent="0" algn="r">
              <a:buSzPts val="1717"/>
              <a:buNone/>
            </a:pPr>
            <a:r>
              <a:rPr lang="fr-FR" dirty="0"/>
              <a:t>Accès par la</a:t>
            </a:r>
          </a:p>
          <a:p>
            <a:pPr marL="0" lvl="0" indent="0" algn="r">
              <a:buSzPts val="1717"/>
              <a:buNone/>
            </a:pPr>
            <a:r>
              <a:rPr lang="fr-FR" dirty="0"/>
              <a:t>Rue des </a:t>
            </a:r>
            <a:r>
              <a:rPr lang="fr-FR" dirty="0" err="1"/>
              <a:t>Caillaudières</a:t>
            </a:r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701246"/>
            <a:ext cx="10080624" cy="8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431074" y="6858001"/>
            <a:ext cx="781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102B26-6D37-40D8-A2FB-BC9F87D5C31A}"/>
              </a:ext>
            </a:extLst>
          </p:cNvPr>
          <p:cNvSpPr txBox="1"/>
          <p:nvPr/>
        </p:nvSpPr>
        <p:spPr>
          <a:xfrm>
            <a:off x="0" y="774954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8000"/>
                </a:solidFill>
              </a:rPr>
              <a:t>Tenant</a:t>
            </a:r>
          </a:p>
        </p:txBody>
      </p:sp>
      <p:pic>
        <p:nvPicPr>
          <p:cNvPr id="2" name="Picture 2" descr="C:\Users\Utilisateur\Images\...Provi\20211019-Bernard LYOT Docs\B Lyot 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9233" y="6704200"/>
            <a:ext cx="650875" cy="855475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790575" y="523875"/>
            <a:ext cx="8058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L’éclipse totale du 25 février 1952 de Khartoum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66725" y="1704975"/>
            <a:ext cx="5459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Une aventure « au pas de course » …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104900" y="2733675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Des conférences …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504950" y="4048125"/>
            <a:ext cx="5115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Le 2 avril 1952 : Une fin tragique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762125" y="5334000"/>
            <a:ext cx="8058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Les clichés du 25 février 1952 et une gloire posthume ! </a:t>
            </a:r>
          </a:p>
        </p:txBody>
      </p:sp>
      <p:pic>
        <p:nvPicPr>
          <p:cNvPr id="18434" name="Picture 2" descr="C:\Users\Utilisateur\Images\...Provi\20211019-Bernard LYOT Docs\B Lyot à Khartou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71733" y="1023937"/>
            <a:ext cx="2953280" cy="40843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254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8214081"/>
            <a:ext cx="10080625" cy="1186586"/>
          </a:xfrm>
        </p:spPr>
        <p:txBody>
          <a:bodyPr/>
          <a:lstStyle/>
          <a:p>
            <a:pPr marL="0" lvl="0" indent="0" algn="r">
              <a:buSzPts val="1717"/>
              <a:buNone/>
            </a:pPr>
            <a:r>
              <a:rPr lang="fr-FR" dirty="0"/>
              <a:t>Accès par la</a:t>
            </a:r>
          </a:p>
          <a:p>
            <a:pPr marL="0" lvl="0" indent="0" algn="r">
              <a:buSzPts val="1717"/>
              <a:buNone/>
            </a:pPr>
            <a:r>
              <a:rPr lang="fr-FR" dirty="0"/>
              <a:t>Rue des </a:t>
            </a:r>
            <a:r>
              <a:rPr lang="fr-FR" dirty="0" err="1"/>
              <a:t>Caillaudières</a:t>
            </a:r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701246"/>
            <a:ext cx="10080624" cy="8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431074" y="6858001"/>
            <a:ext cx="781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102B26-6D37-40D8-A2FB-BC9F87D5C31A}"/>
              </a:ext>
            </a:extLst>
          </p:cNvPr>
          <p:cNvSpPr txBox="1"/>
          <p:nvPr/>
        </p:nvSpPr>
        <p:spPr>
          <a:xfrm>
            <a:off x="0" y="774954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8000"/>
                </a:solidFill>
              </a:rPr>
              <a:t>Tenant</a:t>
            </a:r>
          </a:p>
        </p:txBody>
      </p:sp>
      <p:pic>
        <p:nvPicPr>
          <p:cNvPr id="2" name="Picture 2" descr="C:\Users\Utilisateur\Images\...Provi\20211019-Bernard LYOT Docs\B Lyot 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9233" y="6704200"/>
            <a:ext cx="650875" cy="855475"/>
          </a:xfrm>
          <a:prstGeom prst="rect">
            <a:avLst/>
          </a:prstGeom>
          <a:noFill/>
        </p:spPr>
      </p:pic>
      <p:pic>
        <p:nvPicPr>
          <p:cNvPr id="15363" name="Picture 3" descr="C:\Users\Utilisateur\Images\...Provi\20211019-Bernard LYOT Docs\Pic du midi TB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81451" y="0"/>
            <a:ext cx="4894516" cy="6705070"/>
          </a:xfrm>
          <a:prstGeom prst="rect">
            <a:avLst/>
          </a:prstGeom>
          <a:noFill/>
        </p:spPr>
      </p:pic>
      <p:sp>
        <p:nvSpPr>
          <p:cNvPr id="15" name="ZoneTexte 14"/>
          <p:cNvSpPr txBox="1"/>
          <p:nvPr/>
        </p:nvSpPr>
        <p:spPr>
          <a:xfrm>
            <a:off x="438150" y="857250"/>
            <a:ext cx="32670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Ultimes hommages :</a:t>
            </a:r>
          </a:p>
          <a:p>
            <a:r>
              <a:rPr lang="fr-FR" sz="2800" dirty="0"/>
              <a:t>Le « TBL »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51366" y="5094817"/>
            <a:ext cx="3267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Sur la lune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23850" y="5676900"/>
            <a:ext cx="3267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Sur la planète Mars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428625" y="1943100"/>
            <a:ext cx="3190875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Le plus grand télescope du Pic du Midi s’appel :</a:t>
            </a:r>
          </a:p>
          <a:p>
            <a:r>
              <a:rPr lang="fr-FR" sz="2400" dirty="0"/>
              <a:t>T</a:t>
            </a:r>
            <a:r>
              <a:rPr lang="fr-FR" dirty="0"/>
              <a:t>élescope</a:t>
            </a:r>
          </a:p>
          <a:p>
            <a:r>
              <a:rPr lang="fr-FR" sz="2400" dirty="0"/>
              <a:t>B</a:t>
            </a:r>
            <a:r>
              <a:rPr lang="fr-FR" dirty="0"/>
              <a:t>ernard</a:t>
            </a:r>
          </a:p>
          <a:p>
            <a:r>
              <a:rPr lang="fr-FR" sz="2400" dirty="0" err="1"/>
              <a:t>L</a:t>
            </a:r>
            <a:r>
              <a:rPr lang="fr-FR" dirty="0" err="1"/>
              <a:t>iot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409576" y="4400550"/>
            <a:ext cx="3295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Son nom est donné à des sites :</a:t>
            </a:r>
          </a:p>
        </p:txBody>
      </p:sp>
    </p:spTree>
    <p:extLst>
      <p:ext uri="{BB962C8B-B14F-4D97-AF65-F5344CB8AC3E}">
        <p14:creationId xmlns:p14="http://schemas.microsoft.com/office/powerpoint/2010/main" val="151254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8214081"/>
            <a:ext cx="10080625" cy="1186586"/>
          </a:xfrm>
        </p:spPr>
        <p:txBody>
          <a:bodyPr/>
          <a:lstStyle/>
          <a:p>
            <a:pPr marL="0" lvl="0" indent="0" algn="r">
              <a:buSzPts val="1717"/>
              <a:buNone/>
            </a:pPr>
            <a:r>
              <a:rPr lang="fr-FR" dirty="0"/>
              <a:t>Accès par la</a:t>
            </a:r>
          </a:p>
          <a:p>
            <a:pPr marL="0" lvl="0" indent="0" algn="r">
              <a:buSzPts val="1717"/>
              <a:buNone/>
            </a:pPr>
            <a:r>
              <a:rPr lang="fr-FR" dirty="0"/>
              <a:t>Rue des </a:t>
            </a:r>
            <a:r>
              <a:rPr lang="fr-FR" dirty="0" err="1"/>
              <a:t>Caillaudières</a:t>
            </a:r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701246"/>
            <a:ext cx="10080624" cy="8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431074" y="6858001"/>
            <a:ext cx="781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>
                    <a:lumMod val="85000"/>
                  </a:schemeClr>
                </a:solidFill>
              </a:rPr>
              <a:t>« Le TBL »  =&gt; Télescope Bernard LYOT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102B26-6D37-40D8-A2FB-BC9F87D5C31A}"/>
              </a:ext>
            </a:extLst>
          </p:cNvPr>
          <p:cNvSpPr txBox="1"/>
          <p:nvPr/>
        </p:nvSpPr>
        <p:spPr>
          <a:xfrm>
            <a:off x="0" y="774954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8000"/>
                </a:solidFill>
              </a:rPr>
              <a:t>Tenant</a:t>
            </a:r>
          </a:p>
        </p:txBody>
      </p:sp>
      <p:pic>
        <p:nvPicPr>
          <p:cNvPr id="2" name="Picture 2" descr="C:\Users\Utilisateur\Images\...Provi\20211019-Bernard LYOT Docs\B Lyot 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9233" y="6704200"/>
            <a:ext cx="650875" cy="855475"/>
          </a:xfrm>
          <a:prstGeom prst="rect">
            <a:avLst/>
          </a:prstGeom>
          <a:noFill/>
        </p:spPr>
      </p:pic>
      <p:pic>
        <p:nvPicPr>
          <p:cNvPr id="16386" name="Picture 2" descr="C:\Users\Utilisateur\Images\...Provi\20211019-Bernard LYOT Docs\T B_Lyot_Pic_du_Midi_Observator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9067" y="-1"/>
            <a:ext cx="9081558" cy="6697649"/>
          </a:xfrm>
          <a:prstGeom prst="rect">
            <a:avLst/>
          </a:prstGeom>
          <a:noFill/>
        </p:spPr>
      </p:pic>
      <p:pic>
        <p:nvPicPr>
          <p:cNvPr id="16387" name="Picture 3" descr="C:\Users\Utilisateur\Images\...Provi\20211019-Bernard LYOT Docs\T B_Lyot_Pic_du_Midi_actuel 2m diam-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4910667" cy="3266383"/>
          </a:xfrm>
          <a:prstGeom prst="rect">
            <a:avLst/>
          </a:prstGeom>
          <a:noFill/>
        </p:spPr>
      </p:pic>
      <p:pic>
        <p:nvPicPr>
          <p:cNvPr id="16388" name="Picture 4" descr="C:\Users\Utilisateur\Images\...Provi\20211019-Bernard LYOT Docs\T B_Lyot_Pic_du_Midi_actuel 2m diam-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284626"/>
            <a:ext cx="5143075" cy="34209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254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8214081"/>
            <a:ext cx="10080625" cy="1186586"/>
          </a:xfrm>
        </p:spPr>
        <p:txBody>
          <a:bodyPr/>
          <a:lstStyle/>
          <a:p>
            <a:pPr marL="0" lvl="0" indent="0" algn="r">
              <a:buSzPts val="1717"/>
              <a:buNone/>
            </a:pPr>
            <a:r>
              <a:rPr lang="fr-FR" dirty="0"/>
              <a:t>Accès par la</a:t>
            </a:r>
          </a:p>
          <a:p>
            <a:pPr marL="0" lvl="0" indent="0" algn="r">
              <a:buSzPts val="1717"/>
              <a:buNone/>
            </a:pPr>
            <a:r>
              <a:rPr lang="fr-FR" dirty="0"/>
              <a:t>Rue des </a:t>
            </a:r>
            <a:r>
              <a:rPr lang="fr-FR" dirty="0" err="1"/>
              <a:t>Caillaudières</a:t>
            </a:r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701246"/>
            <a:ext cx="10080624" cy="8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431074" y="6858001"/>
            <a:ext cx="781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102B26-6D37-40D8-A2FB-BC9F87D5C31A}"/>
              </a:ext>
            </a:extLst>
          </p:cNvPr>
          <p:cNvSpPr txBox="1"/>
          <p:nvPr/>
        </p:nvSpPr>
        <p:spPr>
          <a:xfrm>
            <a:off x="0" y="774954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8000"/>
                </a:solidFill>
              </a:rPr>
              <a:t>Tenant</a:t>
            </a:r>
          </a:p>
        </p:txBody>
      </p:sp>
      <p:pic>
        <p:nvPicPr>
          <p:cNvPr id="2" name="Picture 2" descr="C:\Users\Utilisateur\Images\...Provi\20211019-Bernard LYOT Docs\B Lyot 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9233" y="6704200"/>
            <a:ext cx="650875" cy="855475"/>
          </a:xfrm>
          <a:prstGeom prst="rect">
            <a:avLst/>
          </a:prstGeom>
          <a:noFill/>
        </p:spPr>
      </p:pic>
      <p:pic>
        <p:nvPicPr>
          <p:cNvPr id="13314" name="Picture 2" descr="C:\Users\Utilisateur\Images\...Provi\20211019-Bernard LYOT Docs\Couronne solaire actuell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8665" y="0"/>
            <a:ext cx="9116375" cy="6705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2542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8214081"/>
            <a:ext cx="10080625" cy="1186586"/>
          </a:xfrm>
        </p:spPr>
        <p:txBody>
          <a:bodyPr/>
          <a:lstStyle/>
          <a:p>
            <a:pPr marL="0" lvl="0" indent="0" algn="r">
              <a:buSzPts val="1717"/>
              <a:buNone/>
            </a:pPr>
            <a:r>
              <a:rPr lang="fr-FR" dirty="0"/>
              <a:t>Accès par la</a:t>
            </a:r>
          </a:p>
          <a:p>
            <a:pPr marL="0" lvl="0" indent="0" algn="r">
              <a:buSzPts val="1717"/>
              <a:buNone/>
            </a:pPr>
            <a:r>
              <a:rPr lang="fr-FR" dirty="0"/>
              <a:t>Rue des </a:t>
            </a:r>
            <a:r>
              <a:rPr lang="fr-FR" dirty="0" err="1"/>
              <a:t>Caillaudières</a:t>
            </a:r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701246"/>
            <a:ext cx="10080624" cy="8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431074" y="6858001"/>
            <a:ext cx="781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102B26-6D37-40D8-A2FB-BC9F87D5C31A}"/>
              </a:ext>
            </a:extLst>
          </p:cNvPr>
          <p:cNvSpPr txBox="1"/>
          <p:nvPr/>
        </p:nvSpPr>
        <p:spPr>
          <a:xfrm>
            <a:off x="0" y="774954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8000"/>
                </a:solidFill>
              </a:rPr>
              <a:t>Tenant</a:t>
            </a:r>
          </a:p>
        </p:txBody>
      </p:sp>
      <p:pic>
        <p:nvPicPr>
          <p:cNvPr id="2" name="Picture 2" descr="C:\Users\Utilisateur\Images\...Provi\20211019-Bernard LYOT Docs\B Lyot 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9233" y="6704200"/>
            <a:ext cx="650875" cy="855475"/>
          </a:xfrm>
          <a:prstGeom prst="rect">
            <a:avLst/>
          </a:prstGeom>
          <a:noFill/>
        </p:spPr>
      </p:pic>
      <p:pic>
        <p:nvPicPr>
          <p:cNvPr id="14338" name="Picture 2" descr="C:\Users\Utilisateur\Images\...Provi\20211019-Bernard LYOT Docs\image du soleil avec un corographe de Lyo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2400" y="-32243"/>
            <a:ext cx="6896356" cy="67209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2542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701246"/>
            <a:ext cx="10080624" cy="8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123826" y="6858001"/>
            <a:ext cx="8353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>
                    <a:lumMod val="85000"/>
                  </a:schemeClr>
                </a:solidFill>
              </a:rPr>
              <a:t>Bernard LYOT </a:t>
            </a:r>
            <a:r>
              <a:rPr lang="fr-FR" sz="2800" b="1" i="1" dirty="0">
                <a:solidFill>
                  <a:schemeClr val="bg1">
                    <a:lumMod val="85000"/>
                  </a:schemeClr>
                </a:solidFill>
              </a:rPr>
              <a:t>(</a:t>
            </a:r>
            <a:r>
              <a:rPr lang="fr-FR" sz="2000" i="1" dirty="0">
                <a:solidFill>
                  <a:schemeClr val="bg1">
                    <a:lumMod val="85000"/>
                  </a:schemeClr>
                </a:solidFill>
              </a:rPr>
              <a:t>Avec son bateau, son fils Gérard, face à la Corniche</a:t>
            </a:r>
            <a:r>
              <a:rPr lang="fr-FR" sz="2800" b="1" i="1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pic>
        <p:nvPicPr>
          <p:cNvPr id="2" name="Picture 2" descr="C:\Users\Utilisateur\Images\...Provi\20211019-Bernard LYOT Docs\B Lyot 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9233" y="6704200"/>
            <a:ext cx="650875" cy="855475"/>
          </a:xfrm>
          <a:prstGeom prst="rect">
            <a:avLst/>
          </a:prstGeom>
          <a:noFill/>
        </p:spPr>
      </p:pic>
      <p:pic>
        <p:nvPicPr>
          <p:cNvPr id="19458" name="Picture 2" descr="C:\Users\Utilisateur\Images\...Provi\20211019-Bernard LYOT Docs\1947.08, Petit Caporal- Ph de Gérar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1993"/>
            <a:ext cx="10047891" cy="66665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2542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8214081"/>
            <a:ext cx="10080625" cy="1186586"/>
          </a:xfrm>
        </p:spPr>
        <p:txBody>
          <a:bodyPr/>
          <a:lstStyle/>
          <a:p>
            <a:pPr marL="0" lvl="0" indent="0" algn="r">
              <a:buSzPts val="1717"/>
              <a:buNone/>
            </a:pPr>
            <a:r>
              <a:rPr lang="fr-FR" dirty="0"/>
              <a:t>Accès par la</a:t>
            </a:r>
          </a:p>
          <a:p>
            <a:pPr marL="0" lvl="0" indent="0" algn="r">
              <a:buSzPts val="1717"/>
              <a:buNone/>
            </a:pPr>
            <a:r>
              <a:rPr lang="fr-FR" dirty="0"/>
              <a:t>Rue des </a:t>
            </a:r>
            <a:r>
              <a:rPr lang="fr-FR" dirty="0" err="1"/>
              <a:t>Caillaudières</a:t>
            </a:r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701246"/>
            <a:ext cx="10080624" cy="8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431074" y="6858001"/>
            <a:ext cx="781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102B26-6D37-40D8-A2FB-BC9F87D5C31A}"/>
              </a:ext>
            </a:extLst>
          </p:cNvPr>
          <p:cNvSpPr txBox="1"/>
          <p:nvPr/>
        </p:nvSpPr>
        <p:spPr>
          <a:xfrm>
            <a:off x="0" y="774954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8000"/>
                </a:solidFill>
              </a:rPr>
              <a:t>Tenant</a:t>
            </a:r>
          </a:p>
        </p:txBody>
      </p:sp>
      <p:pic>
        <p:nvPicPr>
          <p:cNvPr id="2" name="Picture 2" descr="C:\Users\Utilisateur\Images\...Provi\20211019-Bernard LYOT Docs\B Lyot 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9233" y="6704200"/>
            <a:ext cx="650875" cy="855475"/>
          </a:xfrm>
          <a:prstGeom prst="rect">
            <a:avLst/>
          </a:prstGeom>
          <a:noFill/>
        </p:spPr>
      </p:pic>
      <p:pic>
        <p:nvPicPr>
          <p:cNvPr id="3074" name="Picture 2" descr="C:\Users\Utilisateur\Images\...Provi\20211019-Bernard LYOT Docs\20211016_1223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"/>
            <a:ext cx="10079565" cy="75596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2542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8214081"/>
            <a:ext cx="10080625" cy="1186586"/>
          </a:xfrm>
        </p:spPr>
        <p:txBody>
          <a:bodyPr/>
          <a:lstStyle/>
          <a:p>
            <a:pPr marL="0" lvl="0" indent="0" algn="r">
              <a:buSzPts val="1717"/>
              <a:buNone/>
            </a:pPr>
            <a:r>
              <a:rPr lang="fr-FR" dirty="0"/>
              <a:t>Accès par la</a:t>
            </a:r>
          </a:p>
          <a:p>
            <a:pPr marL="0" lvl="0" indent="0" algn="r">
              <a:buSzPts val="1717"/>
              <a:buNone/>
            </a:pPr>
            <a:r>
              <a:rPr lang="fr-FR" dirty="0"/>
              <a:t>Rue des </a:t>
            </a:r>
            <a:r>
              <a:rPr lang="fr-FR" dirty="0" err="1"/>
              <a:t>Caillaudières</a:t>
            </a:r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701246"/>
            <a:ext cx="10080624" cy="8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431074" y="6858001"/>
            <a:ext cx="781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102B26-6D37-40D8-A2FB-BC9F87D5C31A}"/>
              </a:ext>
            </a:extLst>
          </p:cNvPr>
          <p:cNvSpPr txBox="1"/>
          <p:nvPr/>
        </p:nvSpPr>
        <p:spPr>
          <a:xfrm>
            <a:off x="0" y="774954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8000"/>
                </a:solidFill>
              </a:rPr>
              <a:t>Tenant</a:t>
            </a:r>
          </a:p>
        </p:txBody>
      </p:sp>
      <p:pic>
        <p:nvPicPr>
          <p:cNvPr id="2" name="Picture 2" descr="C:\Users\Utilisateur\Images\...Provi\20211019-Bernard LYOT Docs\B Lyot 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9233" y="6704200"/>
            <a:ext cx="650875" cy="855475"/>
          </a:xfrm>
          <a:prstGeom prst="rect">
            <a:avLst/>
          </a:prstGeom>
          <a:noFill/>
        </p:spPr>
      </p:pic>
      <p:pic>
        <p:nvPicPr>
          <p:cNvPr id="4098" name="Picture 2" descr="C:\Users\Utilisateur\Images\...Provi\20211019-Bernard LYOT Docs\20211016_1223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-1"/>
            <a:ext cx="10079567" cy="7559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2542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8214081"/>
            <a:ext cx="10080625" cy="1186586"/>
          </a:xfrm>
        </p:spPr>
        <p:txBody>
          <a:bodyPr/>
          <a:lstStyle/>
          <a:p>
            <a:pPr marL="0" lvl="0" indent="0" algn="r">
              <a:buSzPts val="1717"/>
              <a:buNone/>
            </a:pPr>
            <a:r>
              <a:rPr lang="fr-FR" dirty="0"/>
              <a:t>Accès par la</a:t>
            </a:r>
          </a:p>
          <a:p>
            <a:pPr marL="0" lvl="0" indent="0" algn="r">
              <a:buSzPts val="1717"/>
              <a:buNone/>
            </a:pPr>
            <a:r>
              <a:rPr lang="fr-FR" dirty="0"/>
              <a:t>Rue des </a:t>
            </a:r>
            <a:r>
              <a:rPr lang="fr-FR" dirty="0" err="1"/>
              <a:t>Caillaudières</a:t>
            </a:r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701246"/>
            <a:ext cx="10080624" cy="8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431074" y="6858001"/>
            <a:ext cx="781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102B26-6D37-40D8-A2FB-BC9F87D5C31A}"/>
              </a:ext>
            </a:extLst>
          </p:cNvPr>
          <p:cNvSpPr txBox="1"/>
          <p:nvPr/>
        </p:nvSpPr>
        <p:spPr>
          <a:xfrm>
            <a:off x="0" y="774954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8000"/>
                </a:solidFill>
              </a:rPr>
              <a:t>Tenant</a:t>
            </a:r>
          </a:p>
        </p:txBody>
      </p:sp>
      <p:pic>
        <p:nvPicPr>
          <p:cNvPr id="2" name="Picture 2" descr="C:\Users\Utilisateur\Images\...Provi\20211019-Bernard LYOT Docs\B Lyot 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9233" y="6704200"/>
            <a:ext cx="650875" cy="855475"/>
          </a:xfrm>
          <a:prstGeom prst="rect">
            <a:avLst/>
          </a:prstGeom>
          <a:noFill/>
        </p:spPr>
      </p:pic>
      <p:pic>
        <p:nvPicPr>
          <p:cNvPr id="6146" name="Picture 2" descr="C:\Users\Utilisateur\Images\...Provi\20211019-Bernard LYOT Docs\20211016_1225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1"/>
            <a:ext cx="10080625" cy="75604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2542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404DFA-C4FB-4615-8AF9-C8C1A55CEC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325563"/>
            <a:ext cx="4427538" cy="5575300"/>
          </a:xfrm>
        </p:spPr>
        <p:txBody>
          <a:bodyPr/>
          <a:lstStyle/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0"/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770063"/>
            <a:ext cx="4214813" cy="4383087"/>
          </a:xfrm>
        </p:spPr>
        <p:txBody>
          <a:bodyPr/>
          <a:lstStyle/>
          <a:p>
            <a:pPr marL="0" lvl="0" indent="0">
              <a:buSzPts val="1717"/>
              <a:buNone/>
            </a:pPr>
            <a:endParaRPr lang="fr-FR" dirty="0"/>
          </a:p>
          <a:p>
            <a:pPr lvl="0">
              <a:buSzPts val="1717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205391"/>
            <a:ext cx="10080624" cy="135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504492" y="6300698"/>
            <a:ext cx="9071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5A8C628-01BE-4166-9000-52D509594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56" y="-18631"/>
            <a:ext cx="9906918" cy="62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147" name="Picture 3">
            <a:extLst>
              <a:ext uri="{FF2B5EF4-FFF2-40B4-BE49-F238E27FC236}">
                <a16:creationId xmlns:a16="http://schemas.microsoft.com/office/drawing/2014/main" id="{4EC1422E-D278-427B-84D5-35A70A593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5484"/>
            <a:ext cx="2955814" cy="3426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5275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770063"/>
            <a:ext cx="4214813" cy="4383087"/>
          </a:xfrm>
        </p:spPr>
        <p:txBody>
          <a:bodyPr/>
          <a:lstStyle/>
          <a:p>
            <a:pPr marL="0" lvl="0" indent="0">
              <a:buSzPts val="1717"/>
              <a:buNone/>
            </a:pPr>
            <a:endParaRPr lang="fr-FR" dirty="0"/>
          </a:p>
          <a:p>
            <a:pPr lvl="0">
              <a:buSzPts val="1717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205391"/>
            <a:ext cx="10080624" cy="135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504492" y="6300698"/>
            <a:ext cx="9071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pic>
        <p:nvPicPr>
          <p:cNvPr id="6" name="Image 5" descr="Une image contenant bâtiment, pierre, maison, vieux&#10;&#10;Description générée automatiquement">
            <a:extLst>
              <a:ext uri="{FF2B5EF4-FFF2-40B4-BE49-F238E27FC236}">
                <a16:creationId xmlns:a16="http://schemas.microsoft.com/office/drawing/2014/main" id="{EA5D5698-5665-4AEB-BC41-A7B3F11964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49563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E9F2D21-80B7-4E3C-8240-F985F39E4549}"/>
              </a:ext>
            </a:extLst>
          </p:cNvPr>
          <p:cNvSpPr txBox="1"/>
          <p:nvPr/>
        </p:nvSpPr>
        <p:spPr>
          <a:xfrm>
            <a:off x="0" y="5026179"/>
            <a:ext cx="10080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Rue Bernard Lyot</a:t>
            </a:r>
          </a:p>
          <a:p>
            <a:pPr algn="r"/>
            <a:r>
              <a:rPr lang="fr-FR" dirty="0"/>
              <a:t>(Photo depuis la place de l’Eglise)</a:t>
            </a:r>
          </a:p>
          <a:p>
            <a:pPr algn="r"/>
            <a:r>
              <a:rPr lang="fr-FR" dirty="0"/>
              <a:t>34130 Candillargues</a:t>
            </a:r>
          </a:p>
          <a:p>
            <a:pPr algn="r"/>
            <a:r>
              <a:rPr lang="fr-FR" dirty="0"/>
              <a:t>(Hérault)</a:t>
            </a:r>
          </a:p>
        </p:txBody>
      </p:sp>
    </p:spTree>
    <p:extLst>
      <p:ext uri="{BB962C8B-B14F-4D97-AF65-F5344CB8AC3E}">
        <p14:creationId xmlns:p14="http://schemas.microsoft.com/office/powerpoint/2010/main" val="3477787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8214081"/>
            <a:ext cx="10080625" cy="1186586"/>
          </a:xfrm>
        </p:spPr>
        <p:txBody>
          <a:bodyPr/>
          <a:lstStyle/>
          <a:p>
            <a:pPr marL="0" lvl="0" indent="0" algn="r">
              <a:buSzPts val="1717"/>
              <a:buNone/>
            </a:pPr>
            <a:r>
              <a:rPr lang="fr-FR" dirty="0"/>
              <a:t>Accès par la</a:t>
            </a:r>
          </a:p>
          <a:p>
            <a:pPr marL="0" lvl="0" indent="0" algn="r">
              <a:buSzPts val="1717"/>
              <a:buNone/>
            </a:pPr>
            <a:r>
              <a:rPr lang="fr-FR" dirty="0"/>
              <a:t>Rue des </a:t>
            </a:r>
            <a:r>
              <a:rPr lang="fr-FR" dirty="0" err="1"/>
              <a:t>Caillaudières</a:t>
            </a:r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701246"/>
            <a:ext cx="10080624" cy="85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431074" y="6858001"/>
            <a:ext cx="781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E884DC6-5147-4EC3-8E38-B3010FC619A5}"/>
              </a:ext>
            </a:extLst>
          </p:cNvPr>
          <p:cNvSpPr txBox="1">
            <a:spLocks/>
          </p:cNvSpPr>
          <p:nvPr/>
        </p:nvSpPr>
        <p:spPr>
          <a:xfrm>
            <a:off x="0" y="4956307"/>
            <a:ext cx="4427538" cy="124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1986" indent="-251986" algn="l" defTabSz="755957" rtl="0" eaLnBrk="1" latinLnBrk="0" hangingPunct="1">
              <a:lnSpc>
                <a:spcPct val="120000"/>
              </a:lnSpc>
              <a:spcBef>
                <a:spcPts val="1102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205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55957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9929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764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63900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43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267872" indent="-251986" algn="l" defTabSz="755957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120000"/>
              </a:lnSpc>
              <a:spcBef>
                <a:spcPts val="551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23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Font typeface="Arial" panose="020B0604020202020204" pitchFamily="34" charset="0"/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102B26-6D37-40D8-A2FB-BC9F87D5C31A}"/>
              </a:ext>
            </a:extLst>
          </p:cNvPr>
          <p:cNvSpPr txBox="1"/>
          <p:nvPr/>
        </p:nvSpPr>
        <p:spPr>
          <a:xfrm>
            <a:off x="0" y="7749540"/>
            <a:ext cx="3024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8000"/>
                </a:solidFill>
              </a:rPr>
              <a:t>Tenant</a:t>
            </a:r>
          </a:p>
        </p:txBody>
      </p:sp>
      <p:pic>
        <p:nvPicPr>
          <p:cNvPr id="2" name="Picture 2" descr="C:\Users\Utilisateur\Images\...Provi\20211019-Bernard LYOT Docs\B Lyot Portra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69233" y="6704200"/>
            <a:ext cx="650875" cy="855475"/>
          </a:xfrm>
          <a:prstGeom prst="rect">
            <a:avLst/>
          </a:prstGeom>
          <a:noFill/>
        </p:spPr>
      </p:pic>
      <p:pic>
        <p:nvPicPr>
          <p:cNvPr id="17410" name="Picture 2" descr="C:\Users\Utilisateur\Images\...Provi\20211019-Bernard LYOT Docs\Sépulture B. Lyot HD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26125" y="0"/>
            <a:ext cx="4254500" cy="6757954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0" y="5198533"/>
            <a:ext cx="5791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Il repose dans le caveau </a:t>
            </a:r>
            <a:r>
              <a:rPr lang="fr-FR" sz="2400" dirty="0" err="1"/>
              <a:t>famillial</a:t>
            </a:r>
            <a:r>
              <a:rPr lang="fr-FR" sz="2400" dirty="0"/>
              <a:t> dans le cimetière Père-Lachaise</a:t>
            </a:r>
          </a:p>
        </p:txBody>
      </p:sp>
      <p:pic>
        <p:nvPicPr>
          <p:cNvPr id="17411" name="Picture 3" descr="C:\Users\Utilisateur\Images\...Provi\20211019-Bernard LYOT Docs\cimetière Père-Lachais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" y="522314"/>
            <a:ext cx="5822805" cy="38803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254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404DFA-C4FB-4615-8AF9-C8C1A55CEC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325563"/>
            <a:ext cx="4427538" cy="5575300"/>
          </a:xfrm>
        </p:spPr>
        <p:txBody>
          <a:bodyPr/>
          <a:lstStyle/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6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2" hangingPunct="0">
              <a:spcBef>
                <a:spcPts val="1417"/>
              </a:spcBef>
              <a:buNone/>
            </a:pPr>
            <a:endParaRPr lang="fr-FR" sz="3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  <a:cs typeface="Mangal" pitchFamily="2"/>
            </a:endParaRPr>
          </a:p>
          <a:p>
            <a:pPr lvl="0"/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68896B-2CEA-46F5-B136-D119117E64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45138" y="1871663"/>
            <a:ext cx="4535487" cy="5256212"/>
          </a:xfrm>
        </p:spPr>
        <p:txBody>
          <a:bodyPr/>
          <a:lstStyle/>
          <a:p>
            <a:pPr lvl="0"/>
            <a:endParaRPr lang="fr-FR" sz="2000" dirty="0"/>
          </a:p>
          <a:p>
            <a:pPr lvl="0"/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B4740F-3BB8-4C79-BD1F-B3FE12C689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770063"/>
            <a:ext cx="4214813" cy="4383087"/>
          </a:xfrm>
        </p:spPr>
        <p:txBody>
          <a:bodyPr/>
          <a:lstStyle/>
          <a:p>
            <a:pPr marL="0" lvl="0" indent="0">
              <a:buSzPts val="1717"/>
              <a:buNone/>
            </a:pPr>
            <a:endParaRPr lang="fr-FR" dirty="0"/>
          </a:p>
          <a:p>
            <a:pPr lvl="0">
              <a:buSzPts val="1717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B0B220A-922F-42A6-85E5-6D9AD384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3" t="14405" r="5112" b="42638"/>
          <a:stretch/>
        </p:blipFill>
        <p:spPr bwMode="auto">
          <a:xfrm>
            <a:off x="1" y="6205391"/>
            <a:ext cx="10080624" cy="135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884E4C9-3EB5-4B1B-980F-D88C315B90AB}"/>
              </a:ext>
            </a:extLst>
          </p:cNvPr>
          <p:cNvSpPr txBox="1"/>
          <p:nvPr/>
        </p:nvSpPr>
        <p:spPr>
          <a:xfrm>
            <a:off x="504492" y="6300698"/>
            <a:ext cx="9071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bg1">
                    <a:lumMod val="85000"/>
                  </a:schemeClr>
                </a:solidFill>
              </a:rPr>
              <a:t>Bernard LYOT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3ED11A8-F003-4EB5-994C-77E291729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-4763"/>
            <a:ext cx="3277335" cy="177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B79810C0-7423-4914-8B16-909B0709E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922" y="9391"/>
            <a:ext cx="4711949" cy="6205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6B8DCED5-7137-4838-9341-8A500308A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925" y="-10257"/>
            <a:ext cx="3211700" cy="177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B04EAB6-D95E-480E-A213-DB00C933DF18}"/>
              </a:ext>
            </a:extLst>
          </p:cNvPr>
          <p:cNvSpPr txBox="1"/>
          <p:nvPr/>
        </p:nvSpPr>
        <p:spPr>
          <a:xfrm>
            <a:off x="51168" y="5556741"/>
            <a:ext cx="3217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Bernard LYOT</a:t>
            </a:r>
          </a:p>
          <a:p>
            <a:pPr algn="r"/>
            <a:r>
              <a:rPr lang="fr-FR" dirty="0"/>
              <a:t>(1897 – 1952)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e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2550</TotalTime>
  <Words>420</Words>
  <Application>Microsoft Office PowerPoint</Application>
  <PresentationFormat>Personnalisé</PresentationFormat>
  <Paragraphs>425</Paragraphs>
  <Slides>26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2" baseType="lpstr">
      <vt:lpstr>Arial</vt:lpstr>
      <vt:lpstr>Calibri</vt:lpstr>
      <vt:lpstr>Gill Sans MT</vt:lpstr>
      <vt:lpstr>Liberation Sans</vt:lpstr>
      <vt:lpstr>Liberation Serif</vt:lpstr>
      <vt:lpstr>Galerie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Toponymie</dc:title>
  <dc:creator>Bernard TAILLÉ</dc:creator>
  <cp:lastModifiedBy>Bernard TAILLÉ</cp:lastModifiedBy>
  <cp:revision>64</cp:revision>
  <dcterms:created xsi:type="dcterms:W3CDTF">2015-11-22T17:49:42Z</dcterms:created>
  <dcterms:modified xsi:type="dcterms:W3CDTF">2022-02-07T20:12:07Z</dcterms:modified>
</cp:coreProperties>
</file>