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67" r:id="rId1"/>
  </p:sldMasterIdLst>
  <p:notesMasterIdLst>
    <p:notesMasterId r:id="rId6"/>
  </p:notesMasterIdLst>
  <p:handoutMasterIdLst>
    <p:handoutMasterId r:id="rId7"/>
  </p:handoutMasterIdLst>
  <p:sldIdLst>
    <p:sldId id="484" r:id="rId2"/>
    <p:sldId id="485" r:id="rId3"/>
    <p:sldId id="486" r:id="rId4"/>
    <p:sldId id="487" r:id="rId5"/>
  </p:sldIdLst>
  <p:sldSz cx="12192000" cy="6858000"/>
  <p:notesSz cx="7102475" cy="10234613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Garamond" panose="02020404030301010803" pitchFamily="18" charset="0"/>
      <p:regular r:id="rId12"/>
      <p:bold r:id="rId13"/>
      <p:italic r:id="rId14"/>
    </p:embeddedFont>
    <p:embeddedFont>
      <p:font typeface="Trebuchet MS" panose="020B0603020202020204" pitchFamily="34" charset="0"/>
      <p:regular r:id="rId15"/>
      <p:bold r:id="rId16"/>
      <p:italic r:id="rId17"/>
      <p:boldItalic r:id="rId18"/>
    </p:embeddedFont>
    <p:embeddedFont>
      <p:font typeface="Wingdings 3" panose="05040102010807070707" pitchFamily="18" charset="2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993300"/>
    <a:srgbClr val="009900"/>
    <a:srgbClr val="6600FF"/>
    <a:srgbClr val="9900FF"/>
    <a:srgbClr val="000000"/>
    <a:srgbClr val="4D4D4D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7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151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r">
              <a:defRPr sz="1400"/>
            </a:lvl1pPr>
          </a:lstStyle>
          <a:p>
            <a:fld id="{42FF1412-3972-4DD2-B78F-E156C37E6BA4}" type="datetimeFigureOut">
              <a:rPr lang="fr-FR" smtClean="0"/>
              <a:t>25/12/2021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7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151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r">
              <a:defRPr sz="1400"/>
            </a:lvl1pPr>
          </a:lstStyle>
          <a:p>
            <a:fld id="{3E73858B-CBDB-4ACF-AEA8-00304775FC0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5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43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r">
              <a:defRPr sz="1400"/>
            </a:lvl1pPr>
          </a:lstStyle>
          <a:p>
            <a:fld id="{3EF9C73B-4718-469E-8EBC-3ADFC12818D9}" type="datetimeFigureOut">
              <a:rPr lang="fr-FR" smtClean="0"/>
              <a:t>25/12/2021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90538" y="1281113"/>
            <a:ext cx="6130925" cy="3449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968" tIns="50987" rIns="101968" bIns="50987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043" y="4926023"/>
            <a:ext cx="5681979" cy="4029075"/>
          </a:xfrm>
          <a:prstGeom prst="rect">
            <a:avLst/>
          </a:prstGeom>
        </p:spPr>
        <p:txBody>
          <a:bodyPr vert="horz" lIns="101968" tIns="50987" rIns="101968" bIns="50987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43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r">
              <a:defRPr sz="1400"/>
            </a:lvl1pPr>
          </a:lstStyle>
          <a:p>
            <a:fld id="{D6551218-7B4B-476B-892B-593B46BD9FD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63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431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798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37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60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6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7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36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1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7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AVOCETTE ÉLÉGANTE</a:t>
            </a:r>
          </a:p>
          <a:p>
            <a:pPr algn="ctr"/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‘</a:t>
            </a:r>
            <a:r>
              <a:rPr lang="fr-FR" sz="2000" b="1" i="1" dirty="0" err="1">
                <a:solidFill>
                  <a:srgbClr val="0000FF"/>
                </a:solidFill>
                <a:latin typeface="Garamond" panose="02020404030301010803" pitchFamily="18" charset="0"/>
              </a:rPr>
              <a:t>Bréte</a:t>
            </a:r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’</a:t>
            </a:r>
          </a:p>
          <a:p>
            <a:pPr algn="ctr"/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008000"/>
                </a:solidFill>
                <a:latin typeface="Garamond" panose="02020404030301010803" pitchFamily="18" charset="0"/>
              </a:rPr>
              <a:t>Allemand </a:t>
            </a:r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Säbelschäbler</a:t>
            </a:r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008000"/>
                </a:solidFill>
                <a:latin typeface="Garamond" panose="02020404030301010803" pitchFamily="18" charset="0"/>
              </a:rPr>
              <a:t>de </a:t>
            </a:r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Säbel</a:t>
            </a:r>
            <a:r>
              <a:rPr lang="fr-FR" sz="2000" b="1" dirty="0">
                <a:solidFill>
                  <a:srgbClr val="993300"/>
                </a:solidFill>
                <a:latin typeface="Garamond" panose="02020404030301010803" pitchFamily="18" charset="0"/>
              </a:rPr>
              <a:t> </a:t>
            </a:r>
            <a:r>
              <a:rPr lang="fr-FR" sz="2000" b="1" dirty="0">
                <a:solidFill>
                  <a:srgbClr val="008000"/>
                </a:solidFill>
                <a:latin typeface="Garamond" panose="02020404030301010803" pitchFamily="18" charset="0"/>
              </a:rPr>
              <a:t>: sabre. </a:t>
            </a:r>
          </a:p>
          <a:p>
            <a:pPr algn="ctr"/>
            <a:r>
              <a:rPr lang="fr-FR" sz="2000" b="1" dirty="0">
                <a:solidFill>
                  <a:srgbClr val="008000"/>
                </a:solidFill>
                <a:latin typeface="Garamond" panose="02020404030301010803" pitchFamily="18" charset="0"/>
              </a:rPr>
              <a:t>Le bec est en forme de sabre.</a:t>
            </a:r>
          </a:p>
          <a:p>
            <a:pPr algn="ctr"/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Säbelschnäbler</a:t>
            </a:r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9900FF"/>
                </a:solidFill>
                <a:latin typeface="Garamond" panose="02020404030301010803" pitchFamily="18" charset="0"/>
              </a:rPr>
              <a:t>Pied </a:t>
            </a:r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avocet</a:t>
            </a:r>
            <a:endParaRPr lang="fr-FR" sz="2000" b="1" dirty="0">
              <a:solidFill>
                <a:srgbClr val="9900FF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Recurvirostra</a:t>
            </a:r>
            <a:r>
              <a:rPr lang="fr-FR" sz="20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fr-FR" sz="20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avosetta</a:t>
            </a:r>
            <a:endParaRPr lang="fr-FR" sz="2000" b="1" i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000000"/>
                </a:solidFill>
                <a:latin typeface="Garamond" panose="02020404030301010803" pitchFamily="18" charset="0"/>
              </a:rPr>
              <a:t>(Linnaeus, 1758)</a:t>
            </a:r>
          </a:p>
          <a:p>
            <a:pPr algn="ctr"/>
            <a:r>
              <a:rPr lang="fr-FR" sz="1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Recurvirostridae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Garamond" panose="02020404030301010803" pitchFamily="18" charset="0"/>
              </a:rPr>
              <a:t>                          Charadriiformes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8E9EFD-E1A8-46C4-9FDA-EF38FC11AE21}"/>
              </a:ext>
            </a:extLst>
          </p:cNvPr>
          <p:cNvSpPr txBox="1"/>
          <p:nvPr/>
        </p:nvSpPr>
        <p:spPr>
          <a:xfrm rot="16200000">
            <a:off x="5433061" y="5779531"/>
            <a:ext cx="151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Garamond" panose="02020404030301010803" pitchFamily="18" charset="0"/>
            </a:endParaRPr>
          </a:p>
          <a:p>
            <a:endParaRPr lang="fr-FR" dirty="0">
              <a:latin typeface="Garamond" panose="02020404030301010803" pitchFamily="18" charset="0"/>
            </a:endParaRPr>
          </a:p>
        </p:txBody>
      </p:sp>
      <p:pic>
        <p:nvPicPr>
          <p:cNvPr id="24578" name="Picture 2" descr="https://upload.wikimedia.org/wikipedia/commons/thumb/3/30/Recurvirostra_avosetta_MHNT.JPG/176px-Recurvirostra_avosetta_MHNT.JPG">
            <a:extLst>
              <a:ext uri="{FF2B5EF4-FFF2-40B4-BE49-F238E27FC236}">
                <a16:creationId xmlns:a16="http://schemas.microsoft.com/office/drawing/2014/main" id="{84E9EC41-B33C-4085-A119-75D3F84FB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24" y="4262395"/>
            <a:ext cx="2537925" cy="259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s://upload.wikimedia.org/wikipedia/commons/thumb/1/17/S%C3%A4belschn%C3%A4bler_K%C3%BCken_0506111.jpg/240px-S%C3%A4belschn%C3%A4bler_K%C3%BCken_0506111.jpg">
            <a:extLst>
              <a:ext uri="{FF2B5EF4-FFF2-40B4-BE49-F238E27FC236}">
                <a16:creationId xmlns:a16="http://schemas.microsoft.com/office/drawing/2014/main" id="{232DED28-E617-4488-A9A7-047AD1441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74" y="4262395"/>
            <a:ext cx="3460807" cy="259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s://upload.wikimedia.org/wikipedia/commons/thumb/3/3d/S%C3%A4belschn%C3%A4bler_jung_0506111.jpg/220px-S%C3%A4belschn%C3%A4bler_jung_0506111.jpg">
            <a:extLst>
              <a:ext uri="{FF2B5EF4-FFF2-40B4-BE49-F238E27FC236}">
                <a16:creationId xmlns:a16="http://schemas.microsoft.com/office/drawing/2014/main" id="{A06C17B2-A652-4315-AAA6-B8D0910A9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905" y="4262395"/>
            <a:ext cx="3460807" cy="259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eau, extérieur, oiseau, oiseau aquatique&#10;&#10;Description générée automatiquement">
            <a:extLst>
              <a:ext uri="{FF2B5EF4-FFF2-40B4-BE49-F238E27FC236}">
                <a16:creationId xmlns:a16="http://schemas.microsoft.com/office/drawing/2014/main" id="{4F465639-28D1-4169-8633-0900274FD5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3783" y="0"/>
            <a:ext cx="516218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4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8E9EFD-E1A8-46C4-9FDA-EF38FC11AE21}"/>
              </a:ext>
            </a:extLst>
          </p:cNvPr>
          <p:cNvSpPr txBox="1"/>
          <p:nvPr/>
        </p:nvSpPr>
        <p:spPr>
          <a:xfrm rot="16200000">
            <a:off x="5433061" y="5779531"/>
            <a:ext cx="151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Garamond" panose="02020404030301010803" pitchFamily="18" charset="0"/>
            </a:endParaRPr>
          </a:p>
          <a:p>
            <a:endParaRPr lang="fr-FR" dirty="0">
              <a:latin typeface="Garamond" panose="02020404030301010803" pitchFamily="18" charset="0"/>
            </a:endParaRPr>
          </a:p>
        </p:txBody>
      </p:sp>
      <p:pic>
        <p:nvPicPr>
          <p:cNvPr id="9" name="Image 8" descr="Une image contenant eau, extérieur, oiseau, oiseau aquatique&#10;&#10;Description générée automatiquement">
            <a:extLst>
              <a:ext uri="{FF2B5EF4-FFF2-40B4-BE49-F238E27FC236}">
                <a16:creationId xmlns:a16="http://schemas.microsoft.com/office/drawing/2014/main" id="{873E88F7-AFFF-44E5-B76B-84D5B3F64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454" y="0"/>
            <a:ext cx="10324360" cy="6858000"/>
          </a:xfrm>
          <a:prstGeom prst="rect">
            <a:avLst/>
          </a:prstGeom>
        </p:spPr>
      </p:pic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0F89A5-D610-40BC-9A1E-41BE30DF6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871650" y="6305665"/>
            <a:ext cx="846499" cy="2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6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8E9EFD-E1A8-46C4-9FDA-EF38FC11AE21}"/>
              </a:ext>
            </a:extLst>
          </p:cNvPr>
          <p:cNvSpPr txBox="1"/>
          <p:nvPr/>
        </p:nvSpPr>
        <p:spPr>
          <a:xfrm rot="16200000">
            <a:off x="5433061" y="5779531"/>
            <a:ext cx="151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Garamond" panose="02020404030301010803" pitchFamily="18" charset="0"/>
            </a:endParaRPr>
          </a:p>
          <a:p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EC7DAAC-E91C-48F0-B2DD-69A8BB4DDF4B}"/>
              </a:ext>
            </a:extLst>
          </p:cNvPr>
          <p:cNvSpPr txBox="1"/>
          <p:nvPr/>
        </p:nvSpPr>
        <p:spPr>
          <a:xfrm>
            <a:off x="903890" y="0"/>
            <a:ext cx="49613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Avocette</a:t>
            </a:r>
          </a:p>
          <a:p>
            <a:r>
              <a:rPr lang="fr-FR" dirty="0">
                <a:latin typeface="Garamond" panose="02020404030301010803" pitchFamily="18" charset="0"/>
              </a:rPr>
              <a:t>Mot forgé par Mathurin Jacques Brisson (</a:t>
            </a:r>
            <a:r>
              <a:rPr lang="fr-FR" i="1" dirty="0">
                <a:latin typeface="Garamond" panose="02020404030301010803" pitchFamily="18" charset="0"/>
              </a:rPr>
              <a:t>Ornithologie</a:t>
            </a:r>
            <a:r>
              <a:rPr lang="fr-FR" dirty="0">
                <a:latin typeface="Garamond" panose="02020404030301010803" pitchFamily="18" charset="0"/>
              </a:rPr>
              <a:t>, 1760) à partir du vénitien </a:t>
            </a:r>
            <a:r>
              <a:rPr lang="fr-FR" i="1" dirty="0" err="1">
                <a:latin typeface="Garamond" panose="02020404030301010803" pitchFamily="18" charset="0"/>
              </a:rPr>
              <a:t>avosetta</a:t>
            </a:r>
            <a:r>
              <a:rPr lang="fr-FR" dirty="0">
                <a:latin typeface="Garamond" panose="02020404030301010803" pitchFamily="18" charset="0"/>
              </a:rPr>
              <a:t>, probable</a:t>
            </a:r>
            <a:r>
              <a:rPr lang="fr-FR" baseline="30000" dirty="0">
                <a:latin typeface="Garamond" panose="02020404030301010803" pitchFamily="18" charset="0"/>
              </a:rPr>
              <a:t> </a:t>
            </a:r>
            <a:r>
              <a:rPr lang="fr-FR" dirty="0">
                <a:latin typeface="Garamond" panose="02020404030301010803" pitchFamily="18" charset="0"/>
              </a:rPr>
              <a:t>composé de </a:t>
            </a:r>
            <a:r>
              <a:rPr lang="fr-FR" i="1" dirty="0">
                <a:latin typeface="Garamond" panose="02020404030301010803" pitchFamily="18" charset="0"/>
              </a:rPr>
              <a:t>avis</a:t>
            </a:r>
            <a:r>
              <a:rPr lang="fr-FR" dirty="0">
                <a:latin typeface="Garamond" panose="02020404030301010803" pitchFamily="18" charset="0"/>
              </a:rPr>
              <a:t> (« oiseau »), en latin et </a:t>
            </a:r>
            <a:r>
              <a:rPr lang="fr-FR" dirty="0" err="1">
                <a:latin typeface="Garamond" panose="02020404030301010803" pitchFamily="18" charset="0"/>
              </a:rPr>
              <a:t>σίττη</a:t>
            </a:r>
            <a:r>
              <a:rPr lang="fr-FR" dirty="0">
                <a:latin typeface="Garamond" panose="02020404030301010803" pitchFamily="18" charset="0"/>
              </a:rPr>
              <a:t>, </a:t>
            </a:r>
            <a:r>
              <a:rPr lang="fr-FR" i="1" dirty="0" err="1">
                <a:latin typeface="Garamond" panose="02020404030301010803" pitchFamily="18" charset="0"/>
              </a:rPr>
              <a:t>síttê</a:t>
            </a:r>
            <a:r>
              <a:rPr lang="fr-FR" dirty="0">
                <a:latin typeface="Garamond" panose="02020404030301010803" pitchFamily="18" charset="0"/>
              </a:rPr>
              <a:t> (« sorte de pie ») en grec. </a:t>
            </a:r>
          </a:p>
          <a:p>
            <a:endParaRPr lang="fr-FR" dirty="0">
              <a:latin typeface="Garamond" panose="02020404030301010803" pitchFamily="18" charset="0"/>
            </a:endParaRPr>
          </a:p>
          <a:p>
            <a:r>
              <a:rPr lang="fr-FR" dirty="0">
                <a:latin typeface="Garamond" panose="02020404030301010803" pitchFamily="18" charset="0"/>
              </a:rPr>
              <a:t>En italien, la forme </a:t>
            </a:r>
            <a:r>
              <a:rPr lang="fr-FR" i="1" dirty="0" err="1">
                <a:latin typeface="Garamond" panose="02020404030301010803" pitchFamily="18" charset="0"/>
              </a:rPr>
              <a:t>avocetta</a:t>
            </a:r>
            <a:r>
              <a:rPr lang="fr-FR" dirty="0">
                <a:latin typeface="Garamond" panose="02020404030301010803" pitchFamily="18" charset="0"/>
              </a:rPr>
              <a:t> est un emprunt au français.</a:t>
            </a:r>
          </a:p>
          <a:p>
            <a:endParaRPr lang="fr-FR" dirty="0">
              <a:latin typeface="Garamond" panose="02020404030301010803" pitchFamily="18" charset="0"/>
            </a:endParaRPr>
          </a:p>
          <a:p>
            <a:r>
              <a:rPr lang="fr-FR" dirty="0">
                <a:latin typeface="Garamond" panose="02020404030301010803" pitchFamily="18" charset="0"/>
              </a:rPr>
              <a:t>https://fr.wiktionary.org/wiki/avocette</a:t>
            </a:r>
          </a:p>
        </p:txBody>
      </p:sp>
      <p:pic>
        <p:nvPicPr>
          <p:cNvPr id="25602" name="Picture 2" descr="https://upload.wikimedia.org/wikipedia/commons/thumb/5/59/Recurvirostra_avosetta-pjt2.jpg/239px-Recurvirostra_avosetta-pjt2.jpg">
            <a:extLst>
              <a:ext uri="{FF2B5EF4-FFF2-40B4-BE49-F238E27FC236}">
                <a16:creationId xmlns:a16="http://schemas.microsoft.com/office/drawing/2014/main" id="{DAB737AD-CC88-4CF3-A1C2-757C5947D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801" y="0"/>
            <a:ext cx="4638610" cy="349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s://upload.wikimedia.org/wikipedia/commons/thumb/4/44/Saebelschnaebler_%28Recurvirostra_avosetta%29.jpg/240px-Saebelschnaebler_%28Recurvirostra_avosetta%29.jpg">
            <a:extLst>
              <a:ext uri="{FF2B5EF4-FFF2-40B4-BE49-F238E27FC236}">
                <a16:creationId xmlns:a16="http://schemas.microsoft.com/office/drawing/2014/main" id="{8062A26D-7D36-494D-865C-7A356C952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89" y="3550461"/>
            <a:ext cx="4961309" cy="330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40A33F-74DA-44C1-9E95-9E68C6888A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3136" y="5347392"/>
            <a:ext cx="1805940" cy="327660"/>
          </a:xfrm>
          <a:prstGeom prst="rect">
            <a:avLst/>
          </a:prstGeom>
        </p:spPr>
      </p:pic>
      <p:pic>
        <p:nvPicPr>
          <p:cNvPr id="5" name="XC376939 - Avocette élégante - Recurvirostra avosetta">
            <a:hlinkClick r:id="" action="ppaction://media"/>
            <a:extLst>
              <a:ext uri="{FF2B5EF4-FFF2-40B4-BE49-F238E27FC236}">
                <a16:creationId xmlns:a16="http://schemas.microsoft.com/office/drawing/2014/main" id="{3355E804-A1F9-4A5D-B829-F6E279E014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02424" y="52675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4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7292A-9E6B-45ED-B04E-FBF919C7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8E9EFD-E1A8-46C4-9FDA-EF38FC11AE21}"/>
              </a:ext>
            </a:extLst>
          </p:cNvPr>
          <p:cNvSpPr txBox="1"/>
          <p:nvPr/>
        </p:nvSpPr>
        <p:spPr>
          <a:xfrm rot="16200000">
            <a:off x="5433061" y="5779531"/>
            <a:ext cx="151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Garamond" panose="02020404030301010803" pitchFamily="18" charset="0"/>
            </a:endParaRPr>
          </a:p>
          <a:p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412D61-687E-41CA-B242-8E5008D07CF7}"/>
              </a:ext>
            </a:extLst>
          </p:cNvPr>
          <p:cNvSpPr txBox="1"/>
          <p:nvPr/>
        </p:nvSpPr>
        <p:spPr>
          <a:xfrm>
            <a:off x="840828" y="0"/>
            <a:ext cx="45242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« Avocette au plumage blanc et noir,</a:t>
            </a:r>
          </a:p>
          <a:p>
            <a:r>
              <a:rPr lang="fr-FR" dirty="0">
                <a:latin typeface="Garamond" panose="02020404030301010803" pitchFamily="18" charset="0"/>
              </a:rPr>
              <a:t>Ton cri anime les plages salines</a:t>
            </a:r>
          </a:p>
          <a:p>
            <a:r>
              <a:rPr lang="fr-FR" dirty="0">
                <a:latin typeface="Garamond" panose="02020404030301010803" pitchFamily="18" charset="0"/>
              </a:rPr>
              <a:t>Que tu survoles du matin au soir,</a:t>
            </a:r>
          </a:p>
          <a:p>
            <a:r>
              <a:rPr lang="fr-FR" dirty="0">
                <a:latin typeface="Garamond" panose="02020404030301010803" pitchFamily="18" charset="0"/>
              </a:rPr>
              <a:t>Pour apaiser ta faim, dans la vermine. »</a:t>
            </a:r>
          </a:p>
          <a:p>
            <a:r>
              <a:rPr lang="fr-FR" i="1" dirty="0">
                <a:latin typeface="Garamond" panose="02020404030301010803" pitchFamily="18" charset="0"/>
              </a:rPr>
              <a:t>Extrait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i="1" dirty="0">
                <a:latin typeface="Garamond" panose="02020404030301010803" pitchFamily="18" charset="0"/>
              </a:rPr>
              <a:t>Louis Bayet</a:t>
            </a:r>
            <a:endParaRPr lang="fr-FR" dirty="0">
              <a:latin typeface="Garamond" panose="02020404030301010803" pitchFamily="18" charset="0"/>
            </a:endParaRPr>
          </a:p>
          <a:p>
            <a:endParaRPr lang="fr-FR" dirty="0"/>
          </a:p>
        </p:txBody>
      </p:sp>
      <p:pic>
        <p:nvPicPr>
          <p:cNvPr id="26626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91313BDE-F9F4-4C97-ABE5-BD789561E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413" y="1261240"/>
            <a:ext cx="7462345" cy="559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11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6F899B65-76CB-4A03-8135-FA454C2844D6}" vid="{7D2A4EC2-D6D9-44E7-8F12-0DA04FC6AB3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 oiseaux</Template>
  <TotalTime>167</TotalTime>
  <Words>133</Words>
  <Application>Microsoft Office PowerPoint</Application>
  <PresentationFormat>Grand écran</PresentationFormat>
  <Paragraphs>29</Paragraphs>
  <Slides>4</Slides>
  <Notes>4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Garamond</vt:lpstr>
      <vt:lpstr>Wingdings 3</vt:lpstr>
      <vt:lpstr>Arial</vt:lpstr>
      <vt:lpstr>Trebuchet MS</vt:lpstr>
      <vt:lpstr>Calibri</vt:lpstr>
      <vt:lpstr>Facette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 TAILLÉ</dc:creator>
  <cp:lastModifiedBy>Bernard TAILLÉ</cp:lastModifiedBy>
  <cp:revision>7</cp:revision>
  <cp:lastPrinted>2017-12-13T06:01:24Z</cp:lastPrinted>
  <dcterms:created xsi:type="dcterms:W3CDTF">2017-12-13T19:49:40Z</dcterms:created>
  <dcterms:modified xsi:type="dcterms:W3CDTF">2021-12-25T17:14:05Z</dcterms:modified>
</cp:coreProperties>
</file>