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67" r:id="rId1"/>
  </p:sldMasterIdLst>
  <p:notesMasterIdLst>
    <p:notesMasterId r:id="rId7"/>
  </p:notesMasterIdLst>
  <p:handoutMasterIdLst>
    <p:handoutMasterId r:id="rId8"/>
  </p:handoutMasterIdLst>
  <p:sldIdLst>
    <p:sldId id="479" r:id="rId2"/>
    <p:sldId id="480" r:id="rId3"/>
    <p:sldId id="481" r:id="rId4"/>
    <p:sldId id="482" r:id="rId5"/>
    <p:sldId id="483" r:id="rId6"/>
  </p:sldIdLst>
  <p:sldSz cx="12192000" cy="6858000"/>
  <p:notesSz cx="7102475" cy="10234613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aramond" panose="02020404030301010803" pitchFamily="18" charset="0"/>
      <p:regular r:id="rId13"/>
      <p:bold r:id="rId14"/>
      <p:italic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Wingdings 3" panose="05040102010807070707" pitchFamily="18" charset="2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993300"/>
    <a:srgbClr val="009900"/>
    <a:srgbClr val="6600FF"/>
    <a:srgbClr val="9900FF"/>
    <a:srgbClr val="000000"/>
    <a:srgbClr val="4D4D4D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7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151" y="12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/>
          <a:lstStyle>
            <a:lvl1pPr algn="r">
              <a:defRPr sz="1400"/>
            </a:lvl1pPr>
          </a:lstStyle>
          <a:p>
            <a:fld id="{42FF1412-3972-4DD2-B78F-E156C37E6BA4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7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151" y="9721703"/>
            <a:ext cx="3077739" cy="512922"/>
          </a:xfrm>
          <a:prstGeom prst="rect">
            <a:avLst/>
          </a:prstGeom>
        </p:spPr>
        <p:txBody>
          <a:bodyPr vert="horz" lIns="102041" tIns="51012" rIns="102041" bIns="51012" rtlCol="0" anchor="b"/>
          <a:lstStyle>
            <a:lvl1pPr algn="r">
              <a:defRPr sz="1400"/>
            </a:lvl1pPr>
          </a:lstStyle>
          <a:p>
            <a:fld id="{3E73858B-CBDB-4ACF-AEA8-00304775FC0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5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30" y="12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/>
          <a:lstStyle>
            <a:lvl1pPr algn="r">
              <a:defRPr sz="1400"/>
            </a:lvl1pPr>
          </a:lstStyle>
          <a:p>
            <a:fld id="{3EF9C73B-4718-469E-8EBC-3ADFC12818D9}" type="datetimeFigureOut">
              <a:rPr lang="fr-FR" smtClean="0"/>
              <a:t>25/12/2021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1281113"/>
            <a:ext cx="6130925" cy="3449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968" tIns="50987" rIns="101968" bIns="50987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043" y="4926023"/>
            <a:ext cx="5681979" cy="4029075"/>
          </a:xfrm>
          <a:prstGeom prst="rect">
            <a:avLst/>
          </a:prstGeom>
        </p:spPr>
        <p:txBody>
          <a:bodyPr vert="horz" lIns="101968" tIns="50987" rIns="101968" bIns="5098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l">
              <a:defRPr sz="14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30" y="9721858"/>
            <a:ext cx="3077474" cy="512764"/>
          </a:xfrm>
          <a:prstGeom prst="rect">
            <a:avLst/>
          </a:prstGeom>
        </p:spPr>
        <p:txBody>
          <a:bodyPr vert="horz" lIns="101968" tIns="50987" rIns="101968" bIns="50987" rtlCol="0" anchor="b"/>
          <a:lstStyle>
            <a:lvl1pPr algn="r">
              <a:defRPr sz="1400"/>
            </a:lvl1pPr>
          </a:lstStyle>
          <a:p>
            <a:fld id="{D6551218-7B4B-476B-892B-593B46BD9FD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631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096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89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41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510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51218-7B4B-476B-892B-593B46BD9FD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65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9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6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7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36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2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5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AIGRETTE GARZETTE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‘Dupe, </a:t>
            </a:r>
            <a:r>
              <a:rPr lang="fr-FR" sz="2000" b="1" i="1" dirty="0" err="1">
                <a:solidFill>
                  <a:srgbClr val="0000FF"/>
                </a:solidFill>
                <a:latin typeface="Garamond" panose="02020404030301010803" pitchFamily="18" charset="0"/>
              </a:rPr>
              <a:t>Dupét</a:t>
            </a:r>
            <a:r>
              <a:rPr lang="fr-FR" sz="2000" b="1" i="1" dirty="0">
                <a:solidFill>
                  <a:srgbClr val="0000FF"/>
                </a:solidFill>
                <a:latin typeface="Garamond" panose="02020404030301010803" pitchFamily="18" charset="0"/>
              </a:rPr>
              <a:t>’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Petite aigrette, Garzette,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Héron soyeux </a:t>
            </a:r>
            <a:r>
              <a:rPr lang="fr-FR" sz="2000" b="1" baseline="30000" dirty="0">
                <a:solidFill>
                  <a:srgbClr val="0000FF"/>
                </a:solidFill>
                <a:latin typeface="Garamond" panose="02020404030301010803" pitchFamily="18" charset="0"/>
              </a:rPr>
              <a:t>allemand</a:t>
            </a:r>
          </a:p>
          <a:p>
            <a:pPr algn="ctr"/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Aigrette, de l’occitan </a:t>
            </a:r>
          </a:p>
          <a:p>
            <a:pPr algn="ctr"/>
            <a:r>
              <a:rPr lang="fr-FR" sz="2000" b="1" dirty="0" err="1">
                <a:solidFill>
                  <a:srgbClr val="4D4D4D"/>
                </a:solidFill>
                <a:latin typeface="Garamond" panose="02020404030301010803" pitchFamily="18" charset="0"/>
              </a:rPr>
              <a:t>aigron</a:t>
            </a:r>
            <a:r>
              <a:rPr 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 : héron</a:t>
            </a:r>
          </a:p>
          <a:p>
            <a:pPr algn="ctr"/>
            <a:endParaRPr lang="fr-FR" sz="500" b="1" dirty="0">
              <a:solidFill>
                <a:srgbClr val="0099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alt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En période nuptiale, elle porte </a:t>
            </a:r>
          </a:p>
          <a:p>
            <a:pPr algn="ctr"/>
            <a:r>
              <a:rPr lang="fr-FR" altLang="fr-FR" sz="2000" b="1" dirty="0">
                <a:solidFill>
                  <a:srgbClr val="009900"/>
                </a:solidFill>
                <a:latin typeface="Garamond" panose="02020404030301010803" pitchFamily="18" charset="0"/>
              </a:rPr>
              <a:t>sur la nuque deux longues plumes fines de </a:t>
            </a:r>
            <a:r>
              <a:rPr lang="fr-FR" altLang="fr-FR" sz="2000" b="1" dirty="0">
                <a:solidFill>
                  <a:srgbClr val="009900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20 cm environ </a:t>
            </a:r>
          </a:p>
          <a:p>
            <a:pPr algn="ctr"/>
            <a:r>
              <a:rPr lang="fr-FR" altLang="fr-FR" sz="2000" b="1" dirty="0">
                <a:solidFill>
                  <a:srgbClr val="009900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appelés les aigrettes.</a:t>
            </a:r>
            <a:endParaRPr lang="fr-FR" sz="2000" b="1" dirty="0">
              <a:solidFill>
                <a:srgbClr val="0099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 err="1">
                <a:solidFill>
                  <a:srgbClr val="993300"/>
                </a:solidFill>
                <a:latin typeface="Garamond" panose="02020404030301010803" pitchFamily="18" charset="0"/>
              </a:rPr>
              <a:t>Seidenreiher</a:t>
            </a:r>
            <a:endParaRPr lang="fr-FR" sz="2000" b="1" dirty="0">
              <a:solidFill>
                <a:srgbClr val="993300"/>
              </a:solidFill>
              <a:latin typeface="Garamond" panose="02020404030301010803" pitchFamily="18" charset="0"/>
            </a:endParaRPr>
          </a:p>
          <a:p>
            <a:pPr algn="ctr"/>
            <a:r>
              <a:rPr lang="fr-FR" sz="2000" b="1" dirty="0">
                <a:solidFill>
                  <a:srgbClr val="9900FF"/>
                </a:solidFill>
                <a:latin typeface="Garamond" panose="02020404030301010803" pitchFamily="18" charset="0"/>
              </a:rPr>
              <a:t>Little </a:t>
            </a:r>
            <a:r>
              <a:rPr lang="fr-FR" sz="2000" b="1" dirty="0" err="1">
                <a:solidFill>
                  <a:srgbClr val="9900FF"/>
                </a:solidFill>
                <a:latin typeface="Garamond" panose="02020404030301010803" pitchFamily="18" charset="0"/>
              </a:rPr>
              <a:t>egret</a:t>
            </a:r>
            <a:endParaRPr lang="fr-FR" sz="2000" b="1" dirty="0">
              <a:solidFill>
                <a:srgbClr val="9900FF"/>
              </a:solidFill>
              <a:latin typeface="Garamond" panose="02020404030301010803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i="1" dirty="0" err="1">
                <a:latin typeface="Garamond" panose="02020404030301010803" pitchFamily="18" charset="0"/>
              </a:rPr>
              <a:t>Egretta</a:t>
            </a:r>
            <a:r>
              <a:rPr lang="fr-FR" altLang="fr-FR" sz="2000" b="1" i="1" dirty="0">
                <a:latin typeface="Garamond" panose="02020404030301010803" pitchFamily="18" charset="0"/>
              </a:rPr>
              <a:t> </a:t>
            </a:r>
            <a:r>
              <a:rPr lang="fr-FR" altLang="fr-FR" sz="2000" b="1" i="1" dirty="0" err="1">
                <a:latin typeface="Garamond" panose="02020404030301010803" pitchFamily="18" charset="0"/>
              </a:rPr>
              <a:t>garzetta</a:t>
            </a:r>
            <a:r>
              <a:rPr lang="fr-FR" altLang="fr-FR" sz="2000" b="1" i="1" dirty="0">
                <a:latin typeface="Garamond" panose="02020404030301010803" pitchFamily="18" charset="0"/>
              </a:rPr>
              <a:t> </a:t>
            </a:r>
            <a:r>
              <a:rPr lang="fr-FR" altLang="fr-FR" sz="2000" b="1" dirty="0">
                <a:latin typeface="Garamond" panose="02020404030301010803" pitchFamily="18" charset="0"/>
                <a:cs typeface="Arial" panose="020B0604020202020204" pitchFamily="34" charset="0"/>
              </a:rPr>
              <a:t>Linnaeus, 1766</a:t>
            </a:r>
            <a:endParaRPr lang="fr-FR" altLang="fr-FR" sz="2000" dirty="0">
              <a:latin typeface="Garamond" panose="02020404030301010803" pitchFamily="18" charset="0"/>
            </a:endParaRPr>
          </a:p>
          <a:p>
            <a:pPr algn="ctr"/>
            <a:r>
              <a:rPr lang="fr-FR" sz="1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Ardeidae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fr-FR" sz="1400" b="1" dirty="0">
                <a:latin typeface="Garamond" panose="02020404030301010803" pitchFamily="18" charset="0"/>
              </a:rPr>
              <a:t>                                    </a:t>
            </a:r>
            <a:r>
              <a:rPr lang="fr-FR" sz="1400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Pelecaniformes</a:t>
            </a:r>
            <a:endParaRPr lang="fr-FR" sz="14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https://upload.wikimedia.org/wikipedia/commons/thumb/8/87/Aigrette_garzette_MHNT.jpg/170px-Aigrette_garzette_MHNT.jpg">
            <a:extLst>
              <a:ext uri="{FF2B5EF4-FFF2-40B4-BE49-F238E27FC236}">
                <a16:creationId xmlns:a16="http://schemas.microsoft.com/office/drawing/2014/main" id="{6B9EEC6F-B85B-4E68-B992-861A49252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7" y="4512315"/>
            <a:ext cx="2066147" cy="234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iseaux de Loire : L'Aigrette Garzette ( juvénile )">
            <a:extLst>
              <a:ext uri="{FF2B5EF4-FFF2-40B4-BE49-F238E27FC236}">
                <a16:creationId xmlns:a16="http://schemas.microsoft.com/office/drawing/2014/main" id="{D01FF8ED-D731-4E09-A036-4A56DDF44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5" b="26576"/>
          <a:stretch/>
        </p:blipFill>
        <p:spPr bwMode="auto">
          <a:xfrm>
            <a:off x="2498685" y="4513389"/>
            <a:ext cx="2866417" cy="234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52D5D12-6102-4ADC-B8C4-85DF024B01F2}"/>
              </a:ext>
            </a:extLst>
          </p:cNvPr>
          <p:cNvSpPr txBox="1"/>
          <p:nvPr/>
        </p:nvSpPr>
        <p:spPr>
          <a:xfrm>
            <a:off x="5365102" y="6304002"/>
            <a:ext cx="25379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Garamond" panose="02020404030301010803" pitchFamily="18" charset="0"/>
              </a:rPr>
              <a:t>http://roscophotos58.skyrock.com/3018374509-Oiseaux-de-Loire-L-Aigrette-Garzette-juvenile.html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52BE20-2EDD-4BB5-9FD6-C503FD1C1464}"/>
              </a:ext>
            </a:extLst>
          </p:cNvPr>
          <p:cNvSpPr/>
          <p:nvPr/>
        </p:nvSpPr>
        <p:spPr>
          <a:xfrm>
            <a:off x="11138624" y="6765602"/>
            <a:ext cx="461665" cy="92398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endParaRPr lang="fr-FR" dirty="0"/>
          </a:p>
        </p:txBody>
      </p:sp>
      <p:pic>
        <p:nvPicPr>
          <p:cNvPr id="1026" name="Picture 2" descr="Petite Aigrette, Egretta Garzetta, Faune, Oiseau, Héron">
            <a:extLst>
              <a:ext uri="{FF2B5EF4-FFF2-40B4-BE49-F238E27FC236}">
                <a16:creationId xmlns:a16="http://schemas.microsoft.com/office/drawing/2014/main" id="{99F96557-48B0-462D-BFE2-19696155A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752" y="0"/>
            <a:ext cx="6009468" cy="400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 descr="Une image contenant oiseau, extérieur, eau, herbe&#10;&#10;Description générée automatiquement">
            <a:extLst>
              <a:ext uri="{FF2B5EF4-FFF2-40B4-BE49-F238E27FC236}">
                <a16:creationId xmlns:a16="http://schemas.microsoft.com/office/drawing/2014/main" id="{0C4DECDB-A0F7-416A-85AB-1CE1E24D7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60" y="0"/>
            <a:ext cx="10287001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AA5CA226-F414-4CED-B211-8C866B873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43597" y="6305665"/>
            <a:ext cx="846499" cy="2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AIGRETTE GARZETTE</a:t>
            </a:r>
          </a:p>
          <a:p>
            <a:pPr algn="ctr"/>
            <a:endParaRPr lang="fr-FR" sz="14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824E56-B318-48CD-9A01-7E7DDA9954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6"/>
          <a:stretch/>
        </p:blipFill>
        <p:spPr>
          <a:xfrm>
            <a:off x="643811" y="1609725"/>
            <a:ext cx="6281835" cy="52482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C415A5-864E-43B8-90E8-C7B4415F391C}"/>
              </a:ext>
            </a:extLst>
          </p:cNvPr>
          <p:cNvSpPr txBox="1"/>
          <p:nvPr/>
        </p:nvSpPr>
        <p:spPr>
          <a:xfrm>
            <a:off x="6925645" y="5561045"/>
            <a:ext cx="3944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Garamond" panose="02020404030301010803" pitchFamily="18" charset="0"/>
              </a:rPr>
              <a:t>Les colonels et les généraux italiens pouvaient porter un casque à aigrette pendant les défilés (de 1933 à 1969).</a:t>
            </a:r>
          </a:p>
          <a:p>
            <a:r>
              <a:rPr lang="fr-FR" sz="1000" dirty="0">
                <a:latin typeface="Garamond" panose="02020404030301010803" pitchFamily="18" charset="0"/>
              </a:rPr>
              <a:t>http://www.maquetland.com/article-phototheque/6480-1933-casque-modele-1933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857B48A-5FE7-41D0-95E4-E473D711C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3463" y="0"/>
            <a:ext cx="3433363" cy="54490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B1D71F-8C76-409D-861D-A9F173E4E7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705" y="948809"/>
            <a:ext cx="1805940" cy="327660"/>
          </a:xfrm>
          <a:prstGeom prst="rect">
            <a:avLst/>
          </a:prstGeom>
        </p:spPr>
      </p:pic>
      <p:pic>
        <p:nvPicPr>
          <p:cNvPr id="5" name="XC383366 - Aigrette garzette - Egretta garzetta">
            <a:hlinkClick r:id="" action="ppaction://media"/>
            <a:extLst>
              <a:ext uri="{FF2B5EF4-FFF2-40B4-BE49-F238E27FC236}">
                <a16:creationId xmlns:a16="http://schemas.microsoft.com/office/drawing/2014/main" id="{65FEAB70-8871-40F8-864D-C3BC59D2B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2317" y="8602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8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F1D5889-0E4A-4747-8DB2-428BE57D3C54}"/>
              </a:ext>
            </a:extLst>
          </p:cNvPr>
          <p:cNvSpPr txBox="1"/>
          <p:nvPr/>
        </p:nvSpPr>
        <p:spPr>
          <a:xfrm>
            <a:off x="838200" y="0"/>
            <a:ext cx="39719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00FF"/>
                </a:solidFill>
                <a:latin typeface="Garamond" panose="02020404030301010803" pitchFamily="18" charset="0"/>
              </a:rPr>
              <a:t>AIGRETTE GARZETTE</a:t>
            </a:r>
          </a:p>
          <a:p>
            <a:pPr algn="ctr"/>
            <a:endParaRPr lang="fr-FR" sz="14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C415A5-864E-43B8-90E8-C7B4415F391C}"/>
              </a:ext>
            </a:extLst>
          </p:cNvPr>
          <p:cNvSpPr txBox="1"/>
          <p:nvPr/>
        </p:nvSpPr>
        <p:spPr>
          <a:xfrm>
            <a:off x="838200" y="1642188"/>
            <a:ext cx="394451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Garamond" panose="02020404030301010803" pitchFamily="18" charset="0"/>
              </a:rPr>
              <a:t>Il était une aigrette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héron </a:t>
            </a:r>
            <a:r>
              <a:rPr lang="fr-FR" sz="2000" dirty="0" err="1">
                <a:latin typeface="Garamond" panose="02020404030301010803" pitchFamily="18" charset="0"/>
              </a:rPr>
              <a:t>héron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petit pas</a:t>
            </a:r>
            <a:br>
              <a:rPr lang="fr-FR" sz="2000" dirty="0">
                <a:latin typeface="Garamond" panose="02020404030301010803" pitchFamily="18" charset="0"/>
              </a:rPr>
            </a:br>
            <a:r>
              <a:rPr lang="fr-FR" sz="2000" dirty="0">
                <a:latin typeface="Garamond" panose="02020404030301010803" pitchFamily="18" charset="0"/>
              </a:rPr>
              <a:t>tapons</a:t>
            </a:r>
          </a:p>
          <a:p>
            <a:endParaRPr lang="fr-FR" sz="1400" dirty="0">
              <a:latin typeface="Garamond" panose="02020404030301010803" pitchFamily="18" charset="0"/>
            </a:endParaRPr>
          </a:p>
          <a:p>
            <a:r>
              <a:rPr lang="fr-FR" sz="1400" dirty="0">
                <a:latin typeface="Garamond" panose="02020404030301010803" pitchFamily="18" charset="0"/>
              </a:rPr>
              <a:t>Lou, 2009</a:t>
            </a:r>
          </a:p>
          <a:p>
            <a:r>
              <a:rPr lang="fr-FR" sz="1200" dirty="0">
                <a:latin typeface="Garamond" panose="02020404030301010803" pitchFamily="18" charset="0"/>
              </a:rPr>
              <a:t>http://ossiane.blog.lemonde.fr/2009/06/04/aigrette/</a:t>
            </a:r>
          </a:p>
        </p:txBody>
      </p:sp>
      <p:pic>
        <p:nvPicPr>
          <p:cNvPr id="2051" name="Picture 3" descr="Résultat de recherche d'images pour &quot;aigrette garzette juvénile&quot;">
            <a:extLst>
              <a:ext uri="{FF2B5EF4-FFF2-40B4-BE49-F238E27FC236}">
                <a16:creationId xmlns:a16="http://schemas.microsoft.com/office/drawing/2014/main" id="{030D580A-46B7-40FD-9555-74C66BBBA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308" y="-18661"/>
            <a:ext cx="4641980" cy="348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40B366-DB96-4F6A-B65F-40BCA01BEBAB}"/>
              </a:ext>
            </a:extLst>
          </p:cNvPr>
          <p:cNvSpPr txBox="1"/>
          <p:nvPr/>
        </p:nvSpPr>
        <p:spPr>
          <a:xfrm>
            <a:off x="4665308" y="3462824"/>
            <a:ext cx="4641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>
                <a:latin typeface="Garamond" panose="02020404030301010803" pitchFamily="18" charset="0"/>
              </a:rPr>
              <a:t>http://www.oiseaux-birds.com/fiche-aigrette-garzette.html</a:t>
            </a:r>
          </a:p>
        </p:txBody>
      </p:sp>
      <p:pic>
        <p:nvPicPr>
          <p:cNvPr id="2053" name="Picture 5" descr="https://upload.wikimedia.org/wikipedia/commons/thumb/3/3e/Little_egret_at_Varkala_beach_11.jpg/220px-Little_egret_at_Varkala_beach_11.jpg">
            <a:extLst>
              <a:ext uri="{FF2B5EF4-FFF2-40B4-BE49-F238E27FC236}">
                <a16:creationId xmlns:a16="http://schemas.microsoft.com/office/drawing/2014/main" id="{C1F54324-917B-4564-BEC3-8C22ACF57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204033"/>
            <a:ext cx="3971925" cy="265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22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51E577-A743-4974-9FA4-6662159A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43934"/>
            <a:ext cx="184731" cy="369332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1B6DFD-DC12-4C7A-959C-98902CDD7415}"/>
              </a:ext>
            </a:extLst>
          </p:cNvPr>
          <p:cNvSpPr txBox="1"/>
          <p:nvPr/>
        </p:nvSpPr>
        <p:spPr>
          <a:xfrm>
            <a:off x="872359" y="0"/>
            <a:ext cx="52236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« Le blanc immaculé de ses plumes si fines,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En volutes neigeuses danse autour de son corps.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Elle ne bouge pas, mais la brise mutine</a:t>
            </a:r>
            <a:br>
              <a:rPr lang="fr-FR" dirty="0">
                <a:latin typeface="Garamond" panose="02020404030301010803" pitchFamily="18" charset="0"/>
              </a:rPr>
            </a:br>
            <a:r>
              <a:rPr lang="fr-FR" dirty="0">
                <a:latin typeface="Garamond" panose="02020404030301010803" pitchFamily="18" charset="0"/>
              </a:rPr>
              <a:t>Soulève son manteau, dérangeant le décor. » </a:t>
            </a:r>
          </a:p>
          <a:p>
            <a:r>
              <a:rPr lang="fr-FR" i="1" dirty="0">
                <a:latin typeface="Garamond" panose="02020404030301010803" pitchFamily="18" charset="0"/>
              </a:rPr>
              <a:t>Extrait </a:t>
            </a:r>
          </a:p>
          <a:p>
            <a:r>
              <a:rPr lang="fr-FR" i="1" dirty="0">
                <a:latin typeface="Garamond" panose="02020404030301010803" pitchFamily="18" charset="0"/>
              </a:rPr>
              <a:t>Nicole </a:t>
            </a:r>
            <a:r>
              <a:rPr lang="fr-FR" i="1" dirty="0" err="1">
                <a:latin typeface="Garamond" panose="02020404030301010803" pitchFamily="18" charset="0"/>
              </a:rPr>
              <a:t>Bouglouan</a:t>
            </a:r>
            <a:endParaRPr lang="fr-FR" dirty="0">
              <a:latin typeface="Garamond" panose="02020404030301010803" pitchFamily="18" charset="0"/>
            </a:endParaRP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2050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F9B9D535-35FD-4C96-84B9-5FF8077BF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777" y="1393924"/>
            <a:ext cx="8253031" cy="546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2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6F899B65-76CB-4A03-8135-FA454C2844D6}" vid="{7D2A4EC2-D6D9-44E7-8F12-0DA04FC6AB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 oiseaux</Template>
  <TotalTime>16</TotalTime>
  <Words>189</Words>
  <Application>Microsoft Office PowerPoint</Application>
  <PresentationFormat>Grand écran</PresentationFormat>
  <Paragraphs>33</Paragraphs>
  <Slides>5</Slides>
  <Notes>5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Garamond</vt:lpstr>
      <vt:lpstr>Wingdings 3</vt:lpstr>
      <vt:lpstr>Arial</vt:lpstr>
      <vt:lpstr>Trebuchet MS</vt:lpstr>
      <vt:lpstr>Calibri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TAILLÉ</dc:creator>
  <cp:lastModifiedBy>Bernard TAILLÉ</cp:lastModifiedBy>
  <cp:revision>4</cp:revision>
  <cp:lastPrinted>2017-12-13T06:01:24Z</cp:lastPrinted>
  <dcterms:created xsi:type="dcterms:W3CDTF">2017-12-13T19:49:40Z</dcterms:created>
  <dcterms:modified xsi:type="dcterms:W3CDTF">2021-12-25T14:39:52Z</dcterms:modified>
</cp:coreProperties>
</file>