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67" r:id="rId1"/>
  </p:sldMasterIdLst>
  <p:notesMasterIdLst>
    <p:notesMasterId r:id="rId7"/>
  </p:notesMasterIdLst>
  <p:handoutMasterIdLst>
    <p:handoutMasterId r:id="rId8"/>
  </p:handoutMasterIdLst>
  <p:sldIdLst>
    <p:sldId id="474" r:id="rId2"/>
    <p:sldId id="475" r:id="rId3"/>
    <p:sldId id="476" r:id="rId4"/>
    <p:sldId id="477" r:id="rId5"/>
    <p:sldId id="478" r:id="rId6"/>
  </p:sldIdLst>
  <p:sldSz cx="12192000" cy="6858000"/>
  <p:notesSz cx="7102475" cy="10234613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Garamond" panose="02020404030301010803" pitchFamily="18" charset="0"/>
      <p:regular r:id="rId13"/>
      <p:bold r:id="rId14"/>
      <p:italic r:id="rId15"/>
    </p:embeddedFont>
    <p:embeddedFont>
      <p:font typeface="Trebuchet MS" panose="020B0603020202020204" pitchFamily="34" charset="0"/>
      <p:regular r:id="rId16"/>
      <p:bold r:id="rId17"/>
      <p:italic r:id="rId18"/>
      <p:boldItalic r:id="rId19"/>
    </p:embeddedFont>
    <p:embeddedFont>
      <p:font typeface="Wingdings 3" panose="05040102010807070707" pitchFamily="18" charset="2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993300"/>
    <a:srgbClr val="009900"/>
    <a:srgbClr val="6600FF"/>
    <a:srgbClr val="9900FF"/>
    <a:srgbClr val="000000"/>
    <a:srgbClr val="4D4D4D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7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151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r">
              <a:defRPr sz="1400"/>
            </a:lvl1pPr>
          </a:lstStyle>
          <a:p>
            <a:fld id="{42FF1412-3972-4DD2-B78F-E156C37E6BA4}" type="datetimeFigureOut">
              <a:rPr lang="fr-FR" smtClean="0"/>
              <a:t>25/12/2021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7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151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r">
              <a:defRPr sz="1400"/>
            </a:lvl1pPr>
          </a:lstStyle>
          <a:p>
            <a:fld id="{3E73858B-CBDB-4ACF-AEA8-00304775FC0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5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43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r">
              <a:defRPr sz="1400"/>
            </a:lvl1pPr>
          </a:lstStyle>
          <a:p>
            <a:fld id="{3EF9C73B-4718-469E-8EBC-3ADFC12818D9}" type="datetimeFigureOut">
              <a:rPr lang="fr-FR" smtClean="0"/>
              <a:t>25/12/2021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90538" y="1281113"/>
            <a:ext cx="6130925" cy="3449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968" tIns="50987" rIns="101968" bIns="50987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043" y="4926023"/>
            <a:ext cx="5681979" cy="4029075"/>
          </a:xfrm>
          <a:prstGeom prst="rect">
            <a:avLst/>
          </a:prstGeom>
        </p:spPr>
        <p:txBody>
          <a:bodyPr vert="horz" lIns="101968" tIns="50987" rIns="101968" bIns="50987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43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r">
              <a:defRPr sz="1400"/>
            </a:lvl1pPr>
          </a:lstStyle>
          <a:p>
            <a:fld id="{D6551218-7B4B-476B-892B-593B46BD9FD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63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856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353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853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197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188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6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7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36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1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7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ACCENTEUR MOUCHET</a:t>
            </a:r>
          </a:p>
          <a:p>
            <a:pPr algn="ctr"/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‘Morelle, Bisse morelle’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Brunette, 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Rousselotte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Bouzic,</a:t>
            </a:r>
          </a:p>
          <a:p>
            <a:pPr algn="ctr"/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Bousardic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Grisette, 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Buriche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Passe buse, Moineau de haie, Paisse de haie, Moucherolle,  Fauvette d’hiver, Rossignol d’hiver, Gratte paille, Tirit, Passe sourde, 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Verdasse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Glozard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Traîne buisson</a:t>
            </a:r>
          </a:p>
          <a:p>
            <a:pPr algn="ctr"/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Heckenbraunelle</a:t>
            </a:r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Dunnock</a:t>
            </a:r>
            <a:endParaRPr lang="fr-FR" sz="2000" b="1" dirty="0">
              <a:solidFill>
                <a:srgbClr val="99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Prunella</a:t>
            </a:r>
            <a:r>
              <a:rPr lang="fr-FR" sz="20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modularis</a:t>
            </a:r>
            <a:r>
              <a:rPr lang="fr-FR" sz="20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</a:p>
          <a:p>
            <a:pPr algn="ctr"/>
            <a:r>
              <a:rPr lang="fr-FR" sz="2000" b="1" dirty="0">
                <a:solidFill>
                  <a:srgbClr val="000000"/>
                </a:solidFill>
                <a:latin typeface="Garamond" panose="02020404030301010803" pitchFamily="18" charset="0"/>
              </a:rPr>
              <a:t>(Linnaeus, 1758)</a:t>
            </a:r>
          </a:p>
          <a:p>
            <a:pPr algn="ctr"/>
            <a:r>
              <a:rPr lang="fr-FR" sz="1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Prunellidae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Garamond" panose="02020404030301010803" pitchFamily="18" charset="0"/>
              </a:rPr>
              <a:t>                                   Passeriformes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2" descr="https://upload.wikimedia.org/wikipedia/commons/thumb/9/9e/Dunnock_%28Hedge_Sparrow%29_Nest_11.04.11.jpg/220px-Dunnock_%28Hedge_Sparrow%29_Nest_11.04.11.jpg">
            <a:extLst>
              <a:ext uri="{FF2B5EF4-FFF2-40B4-BE49-F238E27FC236}">
                <a16:creationId xmlns:a16="http://schemas.microsoft.com/office/drawing/2014/main" id="{04CB3992-DDCA-4D97-A4FC-D36207C61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" y="4500880"/>
            <a:ext cx="3142827" cy="235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ccenteur Mouchet Sur Une Branche, Accroupir, Moineau">
            <a:extLst>
              <a:ext uri="{FF2B5EF4-FFF2-40B4-BE49-F238E27FC236}">
                <a16:creationId xmlns:a16="http://schemas.microsoft.com/office/drawing/2014/main" id="{8FA7FF16-BC84-4E29-8B0D-05EACB47A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213" y="0"/>
            <a:ext cx="5243593" cy="406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9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59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2306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59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Accenteur Mouchet Sur Une Branche, Accroupir, Moineau">
            <a:extLst>
              <a:ext uri="{FF2B5EF4-FFF2-40B4-BE49-F238E27FC236}">
                <a16:creationId xmlns:a16="http://schemas.microsoft.com/office/drawing/2014/main" id="{39299090-11D9-44C3-9E61-49D9C5284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92" y="0"/>
            <a:ext cx="8839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 descr="Une image contenant texte&#10;&#10;Description générée automatiquement">
            <a:extLst>
              <a:ext uri="{FF2B5EF4-FFF2-40B4-BE49-F238E27FC236}">
                <a16:creationId xmlns:a16="http://schemas.microsoft.com/office/drawing/2014/main" id="{89159E0C-1450-40E8-AA1C-58320957C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384527" y="6305665"/>
            <a:ext cx="846499" cy="2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2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D37AAD-9F04-4FA9-BFC9-23FD11326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655" y="0"/>
            <a:ext cx="9086850" cy="22288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5A7D70-9659-41B4-ACA6-D3F658E3A4EA}"/>
              </a:ext>
            </a:extLst>
          </p:cNvPr>
          <p:cNvSpPr/>
          <p:nvPr/>
        </p:nvSpPr>
        <p:spPr>
          <a:xfrm>
            <a:off x="6188365" y="2272784"/>
            <a:ext cx="38211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000" dirty="0">
                <a:latin typeface="Garamond" panose="02020404030301010803" pitchFamily="18" charset="0"/>
              </a:rPr>
              <a:t>Faune populaire de la France,</a:t>
            </a:r>
          </a:p>
          <a:p>
            <a:pPr algn="r"/>
            <a:r>
              <a:rPr lang="fr-FR" sz="2000" dirty="0">
                <a:latin typeface="Garamond" panose="02020404030301010803" pitchFamily="18" charset="0"/>
              </a:rPr>
              <a:t>Tome II, 1879</a:t>
            </a:r>
          </a:p>
          <a:p>
            <a:pPr algn="r"/>
            <a:r>
              <a:rPr lang="fr-FR" sz="2000" dirty="0">
                <a:latin typeface="Garamond" panose="02020404030301010803" pitchFamily="18" charset="0"/>
              </a:rPr>
              <a:t>Eugène Rolland</a:t>
            </a:r>
          </a:p>
        </p:txBody>
      </p:sp>
      <p:pic>
        <p:nvPicPr>
          <p:cNvPr id="5122" name="Picture 2" descr="Dunnock.jpg">
            <a:extLst>
              <a:ext uri="{FF2B5EF4-FFF2-40B4-BE49-F238E27FC236}">
                <a16:creationId xmlns:a16="http://schemas.microsoft.com/office/drawing/2014/main" id="{23107895-323D-4085-B865-95D3F7829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2357120"/>
            <a:ext cx="6115326" cy="450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upload.wikimedia.org/wikipedia/commons/thumb/c/c2/Dunnock_singing_steve_childs.jpg/220px-Dunnock_singing_steve_childs.jpg">
            <a:extLst>
              <a:ext uri="{FF2B5EF4-FFF2-40B4-BE49-F238E27FC236}">
                <a16:creationId xmlns:a16="http://schemas.microsoft.com/office/drawing/2014/main" id="{0B2ADE2D-16E7-499F-889E-7DEF6A9D4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287" y="3850640"/>
            <a:ext cx="4187463" cy="300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2D7489-F5CF-4EF6-A991-F2D0923648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4429" y="3405724"/>
            <a:ext cx="1805940" cy="327660"/>
          </a:xfrm>
          <a:prstGeom prst="rect">
            <a:avLst/>
          </a:prstGeom>
        </p:spPr>
      </p:pic>
      <p:pic>
        <p:nvPicPr>
          <p:cNvPr id="5" name="XC383539 - Accenteur mouchet - Prunella modularis">
            <a:hlinkClick r:id="" action="ppaction://media"/>
            <a:extLst>
              <a:ext uri="{FF2B5EF4-FFF2-40B4-BE49-F238E27FC236}">
                <a16:creationId xmlns:a16="http://schemas.microsoft.com/office/drawing/2014/main" id="{737323CA-12AE-40A1-A7CF-E33A3EA5E4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13717" y="33046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0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137844-C685-4397-AA82-69E4DE703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1076325"/>
            <a:ext cx="5715000" cy="57816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C23068-4A1C-4AE3-B810-288E558BA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312" y="0"/>
            <a:ext cx="5023808" cy="3169920"/>
          </a:xfrm>
          <a:prstGeom prst="rect">
            <a:avLst/>
          </a:prstGeom>
        </p:spPr>
      </p:pic>
      <p:pic>
        <p:nvPicPr>
          <p:cNvPr id="4098" name="Picture 2" descr="Dunnock crop2.jpg">
            <a:extLst>
              <a:ext uri="{FF2B5EF4-FFF2-40B4-BE49-F238E27FC236}">
                <a16:creationId xmlns:a16="http://schemas.microsoft.com/office/drawing/2014/main" id="{40ABC16C-9105-4A25-B928-14D773689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040" y="3561651"/>
            <a:ext cx="4323080" cy="329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B0F248C-0CF2-4756-A213-6490B8F19DEE}"/>
              </a:ext>
            </a:extLst>
          </p:cNvPr>
          <p:cNvSpPr txBox="1"/>
          <p:nvPr/>
        </p:nvSpPr>
        <p:spPr>
          <a:xfrm>
            <a:off x="1231641" y="191144"/>
            <a:ext cx="4610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dirty="0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Pierre Belon, </a:t>
            </a:r>
            <a:r>
              <a:rPr lang="fr-FR" altLang="fr-FR" i="1" dirty="0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L’Histoire de la nature des </a:t>
            </a:r>
            <a:r>
              <a:rPr lang="fr-FR" altLang="fr-FR" i="1" dirty="0" err="1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oyseaux</a:t>
            </a:r>
            <a:r>
              <a:rPr lang="fr-FR" altLang="fr-FR" i="1" dirty="0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, avec leurs descriptions et naïfs </a:t>
            </a:r>
            <a:r>
              <a:rPr lang="fr-FR" altLang="fr-FR" i="1" dirty="0" err="1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portraicts</a:t>
            </a:r>
            <a:r>
              <a:rPr lang="fr-FR" altLang="fr-FR" i="1" dirty="0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retirez du naturel, </a:t>
            </a:r>
            <a:r>
              <a:rPr lang="fr-FR" altLang="fr-FR" i="1" dirty="0" err="1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escrite</a:t>
            </a:r>
            <a:r>
              <a:rPr lang="fr-FR" altLang="fr-FR" i="1" dirty="0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en sept livres</a:t>
            </a:r>
            <a:r>
              <a:rPr lang="fr-FR" altLang="fr-FR" dirty="0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, G. </a:t>
            </a:r>
            <a:r>
              <a:rPr lang="fr-FR" altLang="fr-FR" dirty="0" err="1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Cavellat</a:t>
            </a:r>
            <a:r>
              <a:rPr lang="fr-FR" altLang="fr-FR" dirty="0">
                <a:solidFill>
                  <a:srgbClr val="222222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, Paris, 1955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307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59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2306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59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DB8607-A062-4440-9877-D10A6303C80B}"/>
              </a:ext>
            </a:extLst>
          </p:cNvPr>
          <p:cNvSpPr txBox="1"/>
          <p:nvPr/>
        </p:nvSpPr>
        <p:spPr>
          <a:xfrm>
            <a:off x="903890" y="0"/>
            <a:ext cx="454046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Garamond" panose="02020404030301010803" pitchFamily="18" charset="0"/>
              </a:rPr>
              <a:t>« Traine-buisson est mon surnom</a:t>
            </a:r>
          </a:p>
          <a:p>
            <a:r>
              <a:rPr lang="fr-FR" sz="2000" dirty="0">
                <a:latin typeface="Garamond" panose="02020404030301010803" pitchFamily="18" charset="0"/>
              </a:rPr>
              <a:t>Discret je vis caché dans les fourrés</a:t>
            </a:r>
          </a:p>
          <a:p>
            <a:r>
              <a:rPr lang="fr-FR" sz="2000" dirty="0">
                <a:latin typeface="Garamond" panose="02020404030301010803" pitchFamily="18" charset="0"/>
              </a:rPr>
              <a:t>L’hiver je viens mendier</a:t>
            </a:r>
          </a:p>
          <a:p>
            <a:r>
              <a:rPr lang="fr-FR" sz="2000" dirty="0">
                <a:latin typeface="Garamond" panose="02020404030301010803" pitchFamily="18" charset="0"/>
              </a:rPr>
              <a:t>Mais je suis farouche le reste de la saison »</a:t>
            </a:r>
          </a:p>
          <a:p>
            <a:r>
              <a:rPr lang="fr-FR" sz="2000" i="1" dirty="0">
                <a:latin typeface="Garamond" panose="02020404030301010803" pitchFamily="18" charset="0"/>
              </a:rPr>
              <a:t>Pierre Para</a:t>
            </a:r>
            <a:endParaRPr lang="fr-FR" sz="2000" dirty="0">
              <a:latin typeface="Garamond" panose="02020404030301010803" pitchFamily="18" charset="0"/>
            </a:endParaRP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pic>
        <p:nvPicPr>
          <p:cNvPr id="1026" name="Picture 2" descr="Accenteur mouchet - Prunella modularis">
            <a:extLst>
              <a:ext uri="{FF2B5EF4-FFF2-40B4-BE49-F238E27FC236}">
                <a16:creationId xmlns:a16="http://schemas.microsoft.com/office/drawing/2014/main" id="{A3521092-32B9-458A-BCCD-F801C9C32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361" y="1630297"/>
            <a:ext cx="7862466" cy="522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DE2215A-F8EF-435D-B020-77C50995ABA9}"/>
              </a:ext>
            </a:extLst>
          </p:cNvPr>
          <p:cNvSpPr txBox="1"/>
          <p:nvPr/>
        </p:nvSpPr>
        <p:spPr>
          <a:xfrm>
            <a:off x="9892827" y="6550223"/>
            <a:ext cx="189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oiseaux.net</a:t>
            </a:r>
          </a:p>
        </p:txBody>
      </p:sp>
    </p:spTree>
    <p:extLst>
      <p:ext uri="{BB962C8B-B14F-4D97-AF65-F5344CB8AC3E}">
        <p14:creationId xmlns:p14="http://schemas.microsoft.com/office/powerpoint/2010/main" val="104873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6F899B65-76CB-4A03-8135-FA454C2844D6}" vid="{7D2A4EC2-D6D9-44E7-8F12-0DA04FC6AB3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 oiseaux</Template>
  <TotalTime>188</TotalTime>
  <Words>145</Words>
  <Application>Microsoft Office PowerPoint</Application>
  <PresentationFormat>Grand écran</PresentationFormat>
  <Paragraphs>26</Paragraphs>
  <Slides>5</Slides>
  <Notes>5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Garamond</vt:lpstr>
      <vt:lpstr>Wingdings 3</vt:lpstr>
      <vt:lpstr>Arial</vt:lpstr>
      <vt:lpstr>Trebuchet MS</vt:lpstr>
      <vt:lpstr>Calibri</vt:lpstr>
      <vt:lpstr>Facette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 TAILLÉ</dc:creator>
  <cp:lastModifiedBy>Bernard TAILLÉ</cp:lastModifiedBy>
  <cp:revision>3</cp:revision>
  <cp:lastPrinted>2017-12-13T06:01:24Z</cp:lastPrinted>
  <dcterms:created xsi:type="dcterms:W3CDTF">2017-12-13T19:49:40Z</dcterms:created>
  <dcterms:modified xsi:type="dcterms:W3CDTF">2021-12-25T17:13:52Z</dcterms:modified>
</cp:coreProperties>
</file>