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0" r:id="rId1"/>
  </p:sldMasterIdLst>
  <p:notesMasterIdLst>
    <p:notesMasterId r:id="rId16"/>
  </p:notesMasterIdLst>
  <p:handoutMasterIdLst>
    <p:handoutMasterId r:id="rId17"/>
  </p:handoutMasterIdLst>
  <p:sldIdLst>
    <p:sldId id="270" r:id="rId2"/>
    <p:sldId id="267" r:id="rId3"/>
    <p:sldId id="268" r:id="rId4"/>
    <p:sldId id="269" r:id="rId5"/>
    <p:sldId id="271" r:id="rId6"/>
    <p:sldId id="262" r:id="rId7"/>
    <p:sldId id="263" r:id="rId8"/>
    <p:sldId id="264" r:id="rId9"/>
    <p:sldId id="266" r:id="rId10"/>
    <p:sldId id="265" r:id="rId11"/>
    <p:sldId id="272" r:id="rId12"/>
    <p:sldId id="273" r:id="rId13"/>
    <p:sldId id="274" r:id="rId14"/>
    <p:sldId id="275" r:id="rId1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FF"/>
    <a:srgbClr val="000000"/>
    <a:srgbClr val="FFCC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56" autoAdjust="0"/>
    <p:restoredTop sz="94660"/>
  </p:normalViewPr>
  <p:slideViewPr>
    <p:cSldViewPr snapToGrid="0">
      <p:cViewPr varScale="1">
        <p:scale>
          <a:sx n="114" d="100"/>
          <a:sy n="114" d="100"/>
        </p:scale>
        <p:origin x="4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7" y="11"/>
            <a:ext cx="3169920" cy="481178"/>
          </a:xfrm>
          <a:prstGeom prst="rect">
            <a:avLst/>
          </a:prstGeom>
        </p:spPr>
        <p:txBody>
          <a:bodyPr vert="horz" lIns="102041" tIns="51012" rIns="102041" bIns="51012" rtlCol="0"/>
          <a:lstStyle>
            <a:lvl1pPr algn="l">
              <a:defRPr sz="1400"/>
            </a:lvl1pPr>
          </a:lstStyle>
          <a:p>
            <a:endParaRPr lang="fr-FR"/>
          </a:p>
        </p:txBody>
      </p:sp>
      <p:sp>
        <p:nvSpPr>
          <p:cNvPr id="3" name="Espace réservé de la date 2"/>
          <p:cNvSpPr>
            <a:spLocks noGrp="1"/>
          </p:cNvSpPr>
          <p:nvPr>
            <p:ph type="dt" sz="quarter" idx="1"/>
          </p:nvPr>
        </p:nvSpPr>
        <p:spPr>
          <a:xfrm>
            <a:off x="4143648" y="11"/>
            <a:ext cx="3169920" cy="481178"/>
          </a:xfrm>
          <a:prstGeom prst="rect">
            <a:avLst/>
          </a:prstGeom>
        </p:spPr>
        <p:txBody>
          <a:bodyPr vert="horz" lIns="102041" tIns="51012" rIns="102041" bIns="51012" rtlCol="0"/>
          <a:lstStyle>
            <a:lvl1pPr algn="r">
              <a:defRPr sz="1400"/>
            </a:lvl1pPr>
          </a:lstStyle>
          <a:p>
            <a:fld id="{42FF1412-3972-4DD2-B78F-E156C37E6BA4}" type="datetimeFigureOut">
              <a:rPr lang="fr-FR" smtClean="0"/>
              <a:t>11/04/2021</a:t>
            </a:fld>
            <a:endParaRPr lang="fr-FR"/>
          </a:p>
        </p:txBody>
      </p:sp>
      <p:sp>
        <p:nvSpPr>
          <p:cNvPr id="4" name="Espace réservé du pied de page 3"/>
          <p:cNvSpPr>
            <a:spLocks noGrp="1"/>
          </p:cNvSpPr>
          <p:nvPr>
            <p:ph type="ftr" sz="quarter" idx="2"/>
          </p:nvPr>
        </p:nvSpPr>
        <p:spPr>
          <a:xfrm>
            <a:off x="7" y="9120033"/>
            <a:ext cx="3169920" cy="481178"/>
          </a:xfrm>
          <a:prstGeom prst="rect">
            <a:avLst/>
          </a:prstGeom>
        </p:spPr>
        <p:txBody>
          <a:bodyPr vert="horz" lIns="102041" tIns="51012" rIns="102041" bIns="51012" rtlCol="0" anchor="b"/>
          <a:lstStyle>
            <a:lvl1pPr algn="l">
              <a:defRPr sz="1400"/>
            </a:lvl1pPr>
          </a:lstStyle>
          <a:p>
            <a:endParaRPr lang="fr-FR"/>
          </a:p>
        </p:txBody>
      </p:sp>
      <p:sp>
        <p:nvSpPr>
          <p:cNvPr id="5" name="Espace réservé du numéro de diapositive 4"/>
          <p:cNvSpPr>
            <a:spLocks noGrp="1"/>
          </p:cNvSpPr>
          <p:nvPr>
            <p:ph type="sldNum" sz="quarter" idx="3"/>
          </p:nvPr>
        </p:nvSpPr>
        <p:spPr>
          <a:xfrm>
            <a:off x="4143648" y="9120033"/>
            <a:ext cx="3169920" cy="481178"/>
          </a:xfrm>
          <a:prstGeom prst="rect">
            <a:avLst/>
          </a:prstGeom>
        </p:spPr>
        <p:txBody>
          <a:bodyPr vert="horz" lIns="102041" tIns="51012" rIns="102041" bIns="51012" rtlCol="0" anchor="b"/>
          <a:lstStyle>
            <a:lvl1pPr algn="r">
              <a:defRPr sz="1400"/>
            </a:lvl1pPr>
          </a:lstStyle>
          <a:p>
            <a:fld id="{3E73858B-CBDB-4ACF-AEA8-00304775FC04}" type="slidenum">
              <a:rPr lang="fr-FR" smtClean="0"/>
              <a:t>‹N°›</a:t>
            </a:fld>
            <a:endParaRPr lang="fr-FR"/>
          </a:p>
        </p:txBody>
      </p:sp>
    </p:spTree>
    <p:extLst>
      <p:ext uri="{BB962C8B-B14F-4D97-AF65-F5344CB8AC3E}">
        <p14:creationId xmlns:p14="http://schemas.microsoft.com/office/powerpoint/2010/main" val="2434558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0" y="11"/>
            <a:ext cx="3169647" cy="481029"/>
          </a:xfrm>
          <a:prstGeom prst="rect">
            <a:avLst/>
          </a:prstGeom>
        </p:spPr>
        <p:txBody>
          <a:bodyPr vert="horz" lIns="101968" tIns="50987" rIns="101968" bIns="50987" rtlCol="0"/>
          <a:lstStyle>
            <a:lvl1pPr algn="l">
              <a:defRPr sz="1400"/>
            </a:lvl1pPr>
          </a:lstStyle>
          <a:p>
            <a:endParaRPr lang="fr-FR"/>
          </a:p>
        </p:txBody>
      </p:sp>
      <p:sp>
        <p:nvSpPr>
          <p:cNvPr id="3" name="Espace réservé de la date 2"/>
          <p:cNvSpPr>
            <a:spLocks noGrp="1"/>
          </p:cNvSpPr>
          <p:nvPr>
            <p:ph type="dt" idx="1"/>
          </p:nvPr>
        </p:nvSpPr>
        <p:spPr>
          <a:xfrm>
            <a:off x="4143935" y="11"/>
            <a:ext cx="3169647" cy="481029"/>
          </a:xfrm>
          <a:prstGeom prst="rect">
            <a:avLst/>
          </a:prstGeom>
        </p:spPr>
        <p:txBody>
          <a:bodyPr vert="horz" lIns="101968" tIns="50987" rIns="101968" bIns="50987" rtlCol="0"/>
          <a:lstStyle>
            <a:lvl1pPr algn="r">
              <a:defRPr sz="1400"/>
            </a:lvl1pPr>
          </a:lstStyle>
          <a:p>
            <a:fld id="{3EF9C73B-4718-469E-8EBC-3ADFC12818D9}" type="datetimeFigureOut">
              <a:rPr lang="fr-FR" smtClean="0"/>
              <a:t>11/04/2021</a:t>
            </a:fld>
            <a:endParaRPr lang="fr-FR"/>
          </a:p>
        </p:txBody>
      </p:sp>
      <p:sp>
        <p:nvSpPr>
          <p:cNvPr id="4" name="Espace réservé de l'image des diapositives 3"/>
          <p:cNvSpPr>
            <a:spLocks noGrp="1" noRot="1" noChangeAspect="1"/>
          </p:cNvSpPr>
          <p:nvPr>
            <p:ph type="sldImg" idx="2"/>
          </p:nvPr>
        </p:nvSpPr>
        <p:spPr>
          <a:xfrm>
            <a:off x="785813" y="1201738"/>
            <a:ext cx="5753100" cy="3236912"/>
          </a:xfrm>
          <a:prstGeom prst="rect">
            <a:avLst/>
          </a:prstGeom>
          <a:noFill/>
          <a:ln w="12700">
            <a:solidFill>
              <a:prstClr val="black"/>
            </a:solidFill>
          </a:ln>
        </p:spPr>
        <p:txBody>
          <a:bodyPr vert="horz" lIns="101968" tIns="50987" rIns="101968" bIns="50987" rtlCol="0" anchor="ctr"/>
          <a:lstStyle/>
          <a:p>
            <a:endParaRPr lang="fr-FR"/>
          </a:p>
        </p:txBody>
      </p:sp>
      <p:sp>
        <p:nvSpPr>
          <p:cNvPr id="5" name="Espace réservé des notes 4"/>
          <p:cNvSpPr>
            <a:spLocks noGrp="1"/>
          </p:cNvSpPr>
          <p:nvPr>
            <p:ph type="body" sz="quarter" idx="3"/>
          </p:nvPr>
        </p:nvSpPr>
        <p:spPr>
          <a:xfrm>
            <a:off x="732339" y="4621155"/>
            <a:ext cx="5852159" cy="3779718"/>
          </a:xfrm>
          <a:prstGeom prst="rect">
            <a:avLst/>
          </a:prstGeom>
        </p:spPr>
        <p:txBody>
          <a:bodyPr vert="horz" lIns="101968" tIns="50987" rIns="101968" bIns="50987"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20" y="9120179"/>
            <a:ext cx="3169647" cy="481029"/>
          </a:xfrm>
          <a:prstGeom prst="rect">
            <a:avLst/>
          </a:prstGeom>
        </p:spPr>
        <p:txBody>
          <a:bodyPr vert="horz" lIns="101968" tIns="50987" rIns="101968" bIns="50987" rtlCol="0" anchor="b"/>
          <a:lstStyle>
            <a:lvl1pPr algn="l">
              <a:defRPr sz="1400"/>
            </a:lvl1pPr>
          </a:lstStyle>
          <a:p>
            <a:endParaRPr lang="fr-FR"/>
          </a:p>
        </p:txBody>
      </p:sp>
      <p:sp>
        <p:nvSpPr>
          <p:cNvPr id="7" name="Espace réservé du numéro de diapositive 6"/>
          <p:cNvSpPr>
            <a:spLocks noGrp="1"/>
          </p:cNvSpPr>
          <p:nvPr>
            <p:ph type="sldNum" sz="quarter" idx="5"/>
          </p:nvPr>
        </p:nvSpPr>
        <p:spPr>
          <a:xfrm>
            <a:off x="4143935" y="9120179"/>
            <a:ext cx="3169647" cy="481029"/>
          </a:xfrm>
          <a:prstGeom prst="rect">
            <a:avLst/>
          </a:prstGeom>
        </p:spPr>
        <p:txBody>
          <a:bodyPr vert="horz" lIns="101968" tIns="50987" rIns="101968" bIns="50987" rtlCol="0" anchor="b"/>
          <a:lstStyle>
            <a:lvl1pPr algn="r">
              <a:defRPr sz="1400"/>
            </a:lvl1pPr>
          </a:lstStyle>
          <a:p>
            <a:fld id="{D6551218-7B4B-476B-892B-593B46BD9FDF}" type="slidenum">
              <a:rPr lang="fr-FR" smtClean="0"/>
              <a:t>‹N°›</a:t>
            </a:fld>
            <a:endParaRPr lang="fr-FR"/>
          </a:p>
        </p:txBody>
      </p:sp>
    </p:spTree>
    <p:extLst>
      <p:ext uri="{BB962C8B-B14F-4D97-AF65-F5344CB8AC3E}">
        <p14:creationId xmlns:p14="http://schemas.microsoft.com/office/powerpoint/2010/main" val="3026631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1</a:t>
            </a:fld>
            <a:endParaRPr lang="fr-FR"/>
          </a:p>
        </p:txBody>
      </p:sp>
    </p:spTree>
    <p:extLst>
      <p:ext uri="{BB962C8B-B14F-4D97-AF65-F5344CB8AC3E}">
        <p14:creationId xmlns:p14="http://schemas.microsoft.com/office/powerpoint/2010/main" val="3893132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2</a:t>
            </a:fld>
            <a:endParaRPr lang="fr-FR"/>
          </a:p>
        </p:txBody>
      </p:sp>
    </p:spTree>
    <p:extLst>
      <p:ext uri="{BB962C8B-B14F-4D97-AF65-F5344CB8AC3E}">
        <p14:creationId xmlns:p14="http://schemas.microsoft.com/office/powerpoint/2010/main" val="257829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3</a:t>
            </a:fld>
            <a:endParaRPr lang="fr-FR"/>
          </a:p>
        </p:txBody>
      </p:sp>
    </p:spTree>
    <p:extLst>
      <p:ext uri="{BB962C8B-B14F-4D97-AF65-F5344CB8AC3E}">
        <p14:creationId xmlns:p14="http://schemas.microsoft.com/office/powerpoint/2010/main" val="1287828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4</a:t>
            </a:fld>
            <a:endParaRPr lang="fr-FR"/>
          </a:p>
        </p:txBody>
      </p:sp>
    </p:spTree>
    <p:extLst>
      <p:ext uri="{BB962C8B-B14F-4D97-AF65-F5344CB8AC3E}">
        <p14:creationId xmlns:p14="http://schemas.microsoft.com/office/powerpoint/2010/main" val="285484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5</a:t>
            </a:fld>
            <a:endParaRPr lang="fr-FR"/>
          </a:p>
        </p:txBody>
      </p:sp>
    </p:spTree>
    <p:extLst>
      <p:ext uri="{BB962C8B-B14F-4D97-AF65-F5344CB8AC3E}">
        <p14:creationId xmlns:p14="http://schemas.microsoft.com/office/powerpoint/2010/main" val="1943449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6</a:t>
            </a:fld>
            <a:endParaRPr lang="fr-FR"/>
          </a:p>
        </p:txBody>
      </p:sp>
    </p:spTree>
    <p:extLst>
      <p:ext uri="{BB962C8B-B14F-4D97-AF65-F5344CB8AC3E}">
        <p14:creationId xmlns:p14="http://schemas.microsoft.com/office/powerpoint/2010/main" val="1446043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7</a:t>
            </a:fld>
            <a:endParaRPr lang="fr-FR"/>
          </a:p>
        </p:txBody>
      </p:sp>
    </p:spTree>
    <p:extLst>
      <p:ext uri="{BB962C8B-B14F-4D97-AF65-F5344CB8AC3E}">
        <p14:creationId xmlns:p14="http://schemas.microsoft.com/office/powerpoint/2010/main" val="2849931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8</a:t>
            </a:fld>
            <a:endParaRPr lang="fr-FR"/>
          </a:p>
        </p:txBody>
      </p:sp>
    </p:spTree>
    <p:extLst>
      <p:ext uri="{BB962C8B-B14F-4D97-AF65-F5344CB8AC3E}">
        <p14:creationId xmlns:p14="http://schemas.microsoft.com/office/powerpoint/2010/main" val="4139300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9</a:t>
            </a:fld>
            <a:endParaRPr lang="fr-FR"/>
          </a:p>
        </p:txBody>
      </p:sp>
    </p:spTree>
    <p:extLst>
      <p:ext uri="{BB962C8B-B14F-4D97-AF65-F5344CB8AC3E}">
        <p14:creationId xmlns:p14="http://schemas.microsoft.com/office/powerpoint/2010/main" val="2804280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10</a:t>
            </a:fld>
            <a:endParaRPr lang="fr-FR"/>
          </a:p>
        </p:txBody>
      </p:sp>
    </p:spTree>
    <p:extLst>
      <p:ext uri="{BB962C8B-B14F-4D97-AF65-F5344CB8AC3E}">
        <p14:creationId xmlns:p14="http://schemas.microsoft.com/office/powerpoint/2010/main" val="4007216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11</a:t>
            </a:fld>
            <a:endParaRPr lang="fr-FR"/>
          </a:p>
        </p:txBody>
      </p:sp>
    </p:spTree>
    <p:extLst>
      <p:ext uri="{BB962C8B-B14F-4D97-AF65-F5344CB8AC3E}">
        <p14:creationId xmlns:p14="http://schemas.microsoft.com/office/powerpoint/2010/main" val="2936977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12</a:t>
            </a:fld>
            <a:endParaRPr lang="fr-FR"/>
          </a:p>
        </p:txBody>
      </p:sp>
    </p:spTree>
    <p:extLst>
      <p:ext uri="{BB962C8B-B14F-4D97-AF65-F5344CB8AC3E}">
        <p14:creationId xmlns:p14="http://schemas.microsoft.com/office/powerpoint/2010/main" val="698630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13</a:t>
            </a:fld>
            <a:endParaRPr lang="fr-FR"/>
          </a:p>
        </p:txBody>
      </p:sp>
    </p:spTree>
    <p:extLst>
      <p:ext uri="{BB962C8B-B14F-4D97-AF65-F5344CB8AC3E}">
        <p14:creationId xmlns:p14="http://schemas.microsoft.com/office/powerpoint/2010/main" val="4233418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6551218-7B4B-476B-892B-593B46BD9FDF}" type="slidenum">
              <a:rPr lang="fr-FR" smtClean="0"/>
              <a:t>14</a:t>
            </a:fld>
            <a:endParaRPr lang="fr-FR"/>
          </a:p>
        </p:txBody>
      </p:sp>
    </p:spTree>
    <p:extLst>
      <p:ext uri="{BB962C8B-B14F-4D97-AF65-F5344CB8AC3E}">
        <p14:creationId xmlns:p14="http://schemas.microsoft.com/office/powerpoint/2010/main" val="827089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351987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875417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867455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4/11/2021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345190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59083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22001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33599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smtClean="0"/>
              <a:t>4/11/2021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spTree>
    <p:extLst>
      <p:ext uri="{BB962C8B-B14F-4D97-AF65-F5344CB8AC3E}">
        <p14:creationId xmlns:p14="http://schemas.microsoft.com/office/powerpoint/2010/main" val="759100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031628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69459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28728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899892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52377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97125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spTree>
    <p:extLst>
      <p:ext uri="{BB962C8B-B14F-4D97-AF65-F5344CB8AC3E}">
        <p14:creationId xmlns:p14="http://schemas.microsoft.com/office/powerpoint/2010/main" val="2337278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31604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4/11/2021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5346767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ideo" Target="https://www.youtube.com/embed/i8ywnNNrpDs" TargetMode="External"/><Relationship Id="rId6" Type="http://schemas.openxmlformats.org/officeDocument/2006/relationships/image" Target="../media/image25.jpeg"/><Relationship Id="rId5" Type="http://schemas.openxmlformats.org/officeDocument/2006/relationships/hyperlink" Target="https://www.youtube.com/watch?v=StmD5tbFR90" TargetMode="Externa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6.jpeg"/><Relationship Id="rId7" Type="http://schemas.openxmlformats.org/officeDocument/2006/relationships/hyperlink" Target="https://www.wood-database.com/white-poplar/"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10" Type="http://schemas.openxmlformats.org/officeDocument/2006/relationships/image" Target="../media/image32.jpeg"/><Relationship Id="rId4" Type="http://schemas.openxmlformats.org/officeDocument/2006/relationships/image" Target="../media/image27.jpeg"/><Relationship Id="rId9" Type="http://schemas.openxmlformats.org/officeDocument/2006/relationships/image" Target="../media/image31.jpeg"/></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_vPyKJth8YI" TargetMode="External"/><Relationship Id="rId3" Type="http://schemas.openxmlformats.org/officeDocument/2006/relationships/image" Target="../media/image33.jpeg"/><Relationship Id="rId7" Type="http://schemas.openxmlformats.org/officeDocument/2006/relationships/hyperlink" Target="https://www.youtube.com/watch?v=UA36Am40BP0" TargetMode="External"/><Relationship Id="rId12"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38.png"/><Relationship Id="rId5" Type="http://schemas.openxmlformats.org/officeDocument/2006/relationships/image" Target="../media/image35.jpeg"/><Relationship Id="rId10" Type="http://schemas.openxmlformats.org/officeDocument/2006/relationships/hyperlink" Target="https://www.youtube.com/watch?v=JSh6nIPefY4" TargetMode="External"/><Relationship Id="rId4" Type="http://schemas.openxmlformats.org/officeDocument/2006/relationships/image" Target="../media/image34.jpe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Atlas de la flore locale,</a:t>
            </a:r>
            <a:br>
              <a:rPr lang="fr-FR" dirty="0"/>
            </a:br>
            <a:r>
              <a:rPr lang="fr-FR" sz="2700" dirty="0"/>
              <a:t>canton de Saint Hilaire de Riez</a:t>
            </a:r>
          </a:p>
        </p:txBody>
      </p:sp>
      <p:sp>
        <p:nvSpPr>
          <p:cNvPr id="3" name="Sous-titre 2"/>
          <p:cNvSpPr>
            <a:spLocks noGrp="1"/>
          </p:cNvSpPr>
          <p:nvPr>
            <p:ph type="subTitle" idx="1"/>
          </p:nvPr>
        </p:nvSpPr>
        <p:spPr>
          <a:xfrm>
            <a:off x="1507067" y="4050836"/>
            <a:ext cx="7766936" cy="2807167"/>
          </a:xfrm>
        </p:spPr>
        <p:txBody>
          <a:bodyPr>
            <a:noAutofit/>
          </a:bodyPr>
          <a:lstStyle/>
          <a:p>
            <a:r>
              <a:rPr lang="fr-FR" dirty="0"/>
              <a:t>présenté par l’association VERT LA VIE</a:t>
            </a:r>
          </a:p>
          <a:p>
            <a:r>
              <a:rPr lang="fr-FR" dirty="0"/>
              <a:t>vert-la-vie.fr</a:t>
            </a:r>
          </a:p>
          <a:p>
            <a:r>
              <a:rPr lang="fr-FR" i="1" dirty="0">
                <a:solidFill>
                  <a:schemeClr val="accent1">
                    <a:lumMod val="50000"/>
                  </a:schemeClr>
                </a:solidFill>
              </a:rPr>
              <a:t>Crédit photos : Wikipédia, sauf indications contraires</a:t>
            </a:r>
          </a:p>
          <a:p>
            <a:endParaRPr lang="fr-FR" i="1" dirty="0">
              <a:solidFill>
                <a:schemeClr val="accent1">
                  <a:lumMod val="50000"/>
                </a:schemeClr>
              </a:solidFill>
            </a:endParaRPr>
          </a:p>
          <a:p>
            <a:r>
              <a:rPr lang="fr-FR" i="1" dirty="0">
                <a:solidFill>
                  <a:schemeClr val="accent1">
                    <a:lumMod val="50000"/>
                  </a:schemeClr>
                </a:solidFill>
              </a:rPr>
              <a:t>Pour tous contacts :</a:t>
            </a:r>
          </a:p>
          <a:p>
            <a:r>
              <a:rPr lang="fr-FR" i="1" dirty="0">
                <a:solidFill>
                  <a:schemeClr val="accent1">
                    <a:lumMod val="50000"/>
                  </a:schemeClr>
                </a:solidFill>
              </a:rPr>
              <a:t>bernardtaille@laposte.net</a:t>
            </a:r>
          </a:p>
          <a:p>
            <a:endParaRPr lang="fr-FR" dirty="0"/>
          </a:p>
          <a:p>
            <a:endParaRPr lang="fr-FR" dirty="0"/>
          </a:p>
        </p:txBody>
      </p:sp>
      <p:sp>
        <p:nvSpPr>
          <p:cNvPr id="4" name="ZoneTexte 3"/>
          <p:cNvSpPr txBox="1"/>
          <p:nvPr/>
        </p:nvSpPr>
        <p:spPr>
          <a:xfrm>
            <a:off x="1259631" y="158621"/>
            <a:ext cx="7800392" cy="2000548"/>
          </a:xfrm>
          <a:prstGeom prst="rect">
            <a:avLst/>
          </a:prstGeom>
          <a:noFill/>
        </p:spPr>
        <p:txBody>
          <a:bodyPr wrap="square" rtlCol="0">
            <a:spAutoFit/>
          </a:bodyPr>
          <a:lstStyle/>
          <a:p>
            <a:r>
              <a:rPr lang="fr-FR" sz="6000" dirty="0">
                <a:solidFill>
                  <a:schemeClr val="accent5">
                    <a:lumMod val="75000"/>
                  </a:schemeClr>
                </a:solidFill>
              </a:rPr>
              <a:t>Boisement des Vallées</a:t>
            </a:r>
          </a:p>
          <a:p>
            <a:r>
              <a:rPr lang="fr-FR" sz="3200" dirty="0">
                <a:solidFill>
                  <a:schemeClr val="accent5">
                    <a:lumMod val="75000"/>
                  </a:schemeClr>
                </a:solidFill>
              </a:rPr>
              <a:t>391, Chemin des Vallées</a:t>
            </a:r>
          </a:p>
          <a:p>
            <a:r>
              <a:rPr lang="fr-FR" sz="3200" dirty="0">
                <a:solidFill>
                  <a:schemeClr val="accent5">
                    <a:lumMod val="75000"/>
                  </a:schemeClr>
                </a:solidFill>
              </a:rPr>
              <a:t>85270 Saint-Hilaire–de-Riez</a:t>
            </a:r>
          </a:p>
        </p:txBody>
      </p:sp>
    </p:spTree>
    <p:extLst>
      <p:ext uri="{BB962C8B-B14F-4D97-AF65-F5344CB8AC3E}">
        <p14:creationId xmlns:p14="http://schemas.microsoft.com/office/powerpoint/2010/main" val="2135917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dirty="0">
                <a:solidFill>
                  <a:srgbClr val="990000"/>
                </a:solidFill>
                <a:latin typeface="Garamond" panose="02020404030301010803" pitchFamily="18" charset="0"/>
              </a:rPr>
              <a:t>                                            </a:t>
            </a:r>
            <a:r>
              <a:rPr lang="fr-FR" sz="1200" b="1" kern="1400" dirty="0">
                <a:solidFill>
                  <a:srgbClr val="000080"/>
                </a:solidFill>
                <a:latin typeface="Garamond" panose="02020404030301010803" pitchFamily="18" charset="0"/>
              </a:rPr>
              <a:t> </a:t>
            </a:r>
            <a:r>
              <a:rPr lang="fr-FR" sz="1200" b="1" i="1" kern="1400" dirty="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2" name="Rectangle 1"/>
          <p:cNvSpPr/>
          <p:nvPr/>
        </p:nvSpPr>
        <p:spPr>
          <a:xfrm>
            <a:off x="889668" y="0"/>
            <a:ext cx="4165645" cy="4185761"/>
          </a:xfrm>
          <a:prstGeom prst="rect">
            <a:avLst/>
          </a:prstGeom>
        </p:spPr>
        <p:txBody>
          <a:bodyPr wrap="square">
            <a:spAutoFit/>
          </a:bodyPr>
          <a:lstStyle/>
          <a:p>
            <a:pPr algn="ctr"/>
            <a:r>
              <a:rPr lang="fr-FR" b="1" kern="1400" dirty="0">
                <a:solidFill>
                  <a:srgbClr val="0000FF"/>
                </a:solidFill>
                <a:latin typeface="Garamond" panose="02020404030301010803" pitchFamily="18" charset="0"/>
              </a:rPr>
              <a:t>BOULEAU VERRUQUEUX</a:t>
            </a:r>
          </a:p>
          <a:p>
            <a:pPr algn="ctr"/>
            <a:r>
              <a:rPr lang="fr-FR" b="1" kern="1400" dirty="0">
                <a:solidFill>
                  <a:srgbClr val="0000FF"/>
                </a:solidFill>
                <a:latin typeface="Garamond" panose="02020404030301010803" pitchFamily="18" charset="0"/>
              </a:rPr>
              <a:t>Bouleau blanc, </a:t>
            </a:r>
            <a:r>
              <a:rPr lang="fr-FR" b="1" kern="1400" dirty="0" err="1">
                <a:solidFill>
                  <a:srgbClr val="0000FF"/>
                </a:solidFill>
                <a:latin typeface="Garamond" panose="02020404030301010803" pitchFamily="18" charset="0"/>
              </a:rPr>
              <a:t>Boulard</a:t>
            </a:r>
            <a:r>
              <a:rPr lang="fr-FR" b="1" kern="1400" dirty="0">
                <a:solidFill>
                  <a:srgbClr val="0000FF"/>
                </a:solidFill>
                <a:latin typeface="Garamond" panose="02020404030301010803" pitchFamily="18" charset="0"/>
              </a:rPr>
              <a:t>, Bois à balais, </a:t>
            </a:r>
          </a:p>
          <a:p>
            <a:pPr algn="ctr"/>
            <a:r>
              <a:rPr lang="fr-FR" b="1" kern="1400" dirty="0">
                <a:solidFill>
                  <a:srgbClr val="0000FF"/>
                </a:solidFill>
                <a:latin typeface="Garamond" panose="02020404030301010803" pitchFamily="18" charset="0"/>
              </a:rPr>
              <a:t>Arbre de la sagesse, Besse,</a:t>
            </a:r>
          </a:p>
          <a:p>
            <a:pPr algn="ctr"/>
            <a:r>
              <a:rPr lang="fr-FR" b="1" kern="1400" dirty="0">
                <a:solidFill>
                  <a:srgbClr val="0000FF"/>
                </a:solidFill>
                <a:latin typeface="Garamond" panose="02020404030301010803" pitchFamily="18" charset="0"/>
              </a:rPr>
              <a:t>Sceptre du maître d'école</a:t>
            </a:r>
          </a:p>
          <a:p>
            <a:pPr algn="ctr"/>
            <a:r>
              <a:rPr lang="fr-FR" i="1" kern="1400" dirty="0">
                <a:solidFill>
                  <a:srgbClr val="000080"/>
                </a:solidFill>
                <a:latin typeface="Garamond" panose="02020404030301010803" pitchFamily="18" charset="0"/>
              </a:rPr>
              <a:t>Nom russe : </a:t>
            </a:r>
            <a:r>
              <a:rPr lang="ru-RU" sz="2000" b="1" kern="1400" dirty="0">
                <a:solidFill>
                  <a:srgbClr val="000080"/>
                </a:solidFill>
                <a:latin typeface="Garamond" panose="02020404030301010803" pitchFamily="18" charset="0"/>
              </a:rPr>
              <a:t>берёза </a:t>
            </a:r>
            <a:r>
              <a:rPr lang="fr-FR" b="1" i="1" kern="1400" baseline="30000" dirty="0" err="1">
                <a:solidFill>
                  <a:srgbClr val="000080"/>
                </a:solidFill>
                <a:latin typeface="Garamond" panose="02020404030301010803" pitchFamily="18" charset="0"/>
              </a:rPr>
              <a:t>biérioza</a:t>
            </a:r>
            <a:r>
              <a:rPr lang="fr-FR" b="1" i="1" kern="1400" baseline="30000" dirty="0">
                <a:solidFill>
                  <a:srgbClr val="000080"/>
                </a:solidFill>
                <a:latin typeface="Garamond" panose="02020404030301010803" pitchFamily="18" charset="0"/>
              </a:rPr>
              <a:t> </a:t>
            </a:r>
          </a:p>
          <a:p>
            <a:pPr algn="ctr"/>
            <a:r>
              <a:rPr lang="fr-FR" b="1" i="1" kern="1400" dirty="0">
                <a:solidFill>
                  <a:srgbClr val="000080"/>
                </a:solidFill>
                <a:latin typeface="Garamond" panose="02020404030301010803" pitchFamily="18" charset="0"/>
              </a:rPr>
              <a:t>La Bérézina (cf. la retraite de </a:t>
            </a:r>
          </a:p>
          <a:p>
            <a:pPr algn="ctr"/>
            <a:r>
              <a:rPr lang="fr-FR" b="1" i="1" kern="1400" dirty="0">
                <a:solidFill>
                  <a:srgbClr val="000080"/>
                </a:solidFill>
                <a:latin typeface="Garamond" panose="02020404030301010803" pitchFamily="18" charset="0"/>
              </a:rPr>
              <a:t>l’armée napoléonienne en 1812) est </a:t>
            </a:r>
          </a:p>
          <a:p>
            <a:pPr algn="ctr"/>
            <a:r>
              <a:rPr lang="fr-FR" b="1" i="1" kern="1400" dirty="0">
                <a:solidFill>
                  <a:srgbClr val="000080"/>
                </a:solidFill>
                <a:latin typeface="Garamond" panose="02020404030301010803" pitchFamily="18" charset="0"/>
              </a:rPr>
              <a:t>une rivière qui traverse </a:t>
            </a:r>
          </a:p>
          <a:p>
            <a:pPr algn="ctr"/>
            <a:r>
              <a:rPr lang="fr-FR" b="1" i="1" kern="1400" dirty="0">
                <a:solidFill>
                  <a:srgbClr val="000080"/>
                </a:solidFill>
                <a:latin typeface="Garamond" panose="02020404030301010803" pitchFamily="18" charset="0"/>
              </a:rPr>
              <a:t>des forêts de bouleaux.</a:t>
            </a:r>
            <a:endParaRPr lang="fr-FR" b="1" kern="1400" dirty="0">
              <a:solidFill>
                <a:srgbClr val="008080"/>
              </a:solidFill>
              <a:latin typeface="Garamond" panose="02020404030301010803" pitchFamily="18" charset="0"/>
            </a:endParaRPr>
          </a:p>
          <a:p>
            <a:pPr algn="ctr"/>
            <a:r>
              <a:rPr lang="fr-FR" b="1" kern="1400" dirty="0">
                <a:solidFill>
                  <a:srgbClr val="008080"/>
                </a:solidFill>
                <a:latin typeface="Garamond" panose="02020404030301010803" pitchFamily="18" charset="0"/>
              </a:rPr>
              <a:t>Pierre Boulez </a:t>
            </a:r>
            <a:r>
              <a:rPr lang="fr-FR" sz="1200" b="1" kern="1400" dirty="0">
                <a:solidFill>
                  <a:srgbClr val="008080"/>
                </a:solidFill>
                <a:latin typeface="Garamond" panose="02020404030301010803" pitchFamily="18" charset="0"/>
              </a:rPr>
              <a:t>(musicien, 1925-2016)</a:t>
            </a:r>
            <a:r>
              <a:rPr lang="fr-FR" b="1" kern="1400" dirty="0">
                <a:solidFill>
                  <a:srgbClr val="008080"/>
                </a:solidFill>
                <a:latin typeface="Garamond" panose="02020404030301010803" pitchFamily="18" charset="0"/>
              </a:rPr>
              <a:t>,</a:t>
            </a:r>
          </a:p>
          <a:p>
            <a:pPr algn="ctr"/>
            <a:r>
              <a:rPr lang="fr-FR" b="1" kern="1400" dirty="0">
                <a:solidFill>
                  <a:srgbClr val="008080"/>
                </a:solidFill>
                <a:latin typeface="Garamond" panose="02020404030301010803" pitchFamily="18" charset="0"/>
              </a:rPr>
              <a:t>Gilles Bouleau (journaliste),</a:t>
            </a:r>
          </a:p>
          <a:p>
            <a:pPr algn="ctr"/>
            <a:r>
              <a:rPr lang="fr-FR" b="1" kern="1400" dirty="0" err="1">
                <a:solidFill>
                  <a:srgbClr val="008080"/>
                </a:solidFill>
                <a:latin typeface="Garamond" panose="02020404030301010803" pitchFamily="18" charset="0"/>
              </a:rPr>
              <a:t>Steevy</a:t>
            </a:r>
            <a:r>
              <a:rPr lang="fr-FR" b="1" kern="1400" dirty="0">
                <a:solidFill>
                  <a:srgbClr val="008080"/>
                </a:solidFill>
                <a:latin typeface="Garamond" panose="02020404030301010803" pitchFamily="18" charset="0"/>
              </a:rPr>
              <a:t> </a:t>
            </a:r>
            <a:r>
              <a:rPr lang="fr-FR" b="1" kern="1400" dirty="0" err="1">
                <a:solidFill>
                  <a:srgbClr val="008080"/>
                </a:solidFill>
                <a:latin typeface="Garamond" panose="02020404030301010803" pitchFamily="18" charset="0"/>
              </a:rPr>
              <a:t>Boulay</a:t>
            </a:r>
            <a:r>
              <a:rPr lang="fr-FR" b="1" kern="1400" dirty="0">
                <a:solidFill>
                  <a:srgbClr val="008080"/>
                </a:solidFill>
                <a:latin typeface="Garamond" panose="02020404030301010803" pitchFamily="18" charset="0"/>
              </a:rPr>
              <a:t> </a:t>
            </a:r>
            <a:r>
              <a:rPr lang="fr-FR" sz="1600" b="1" kern="1400" dirty="0">
                <a:solidFill>
                  <a:srgbClr val="008080"/>
                </a:solidFill>
                <a:latin typeface="Garamond" panose="02020404030301010803" pitchFamily="18" charset="0"/>
              </a:rPr>
              <a:t>(chroniqueur télé)</a:t>
            </a:r>
            <a:endParaRPr lang="fr-FR" b="1" kern="1400" dirty="0">
              <a:solidFill>
                <a:srgbClr val="008080"/>
              </a:solidFill>
              <a:latin typeface="Garamond" panose="02020404030301010803" pitchFamily="18" charset="0"/>
            </a:endParaRPr>
          </a:p>
          <a:p>
            <a:pPr algn="ctr"/>
            <a:r>
              <a:rPr lang="fr-FR" b="1" kern="1400" dirty="0" err="1">
                <a:solidFill>
                  <a:srgbClr val="993300"/>
                </a:solidFill>
                <a:latin typeface="Garamond" panose="02020404030301010803" pitchFamily="18" charset="0"/>
              </a:rPr>
              <a:t>Hänge-Birke</a:t>
            </a:r>
            <a:r>
              <a:rPr lang="fr-FR" b="1" kern="1400" dirty="0">
                <a:solidFill>
                  <a:srgbClr val="993300"/>
                </a:solidFill>
                <a:latin typeface="Garamond" panose="02020404030301010803" pitchFamily="18" charset="0"/>
              </a:rPr>
              <a:t>           </a:t>
            </a:r>
            <a:r>
              <a:rPr lang="fr-FR" b="1" kern="1400" dirty="0" err="1">
                <a:solidFill>
                  <a:srgbClr val="FF00FF"/>
                </a:solidFill>
                <a:latin typeface="Garamond" panose="02020404030301010803" pitchFamily="18" charset="0"/>
              </a:rPr>
              <a:t>Silver</a:t>
            </a:r>
            <a:r>
              <a:rPr lang="fr-FR" b="1" kern="1400" dirty="0">
                <a:solidFill>
                  <a:srgbClr val="FF00FF"/>
                </a:solidFill>
                <a:latin typeface="Garamond" panose="02020404030301010803" pitchFamily="18" charset="0"/>
              </a:rPr>
              <a:t> </a:t>
            </a:r>
            <a:r>
              <a:rPr lang="fr-FR" b="1" kern="1400" dirty="0" err="1">
                <a:solidFill>
                  <a:srgbClr val="FF00FF"/>
                </a:solidFill>
                <a:latin typeface="Garamond" panose="02020404030301010803" pitchFamily="18" charset="0"/>
              </a:rPr>
              <a:t>birch</a:t>
            </a:r>
            <a:endParaRPr lang="fr-FR" b="1" kern="1400" dirty="0">
              <a:solidFill>
                <a:srgbClr val="FF00FF"/>
              </a:solidFill>
              <a:latin typeface="Garamond" panose="02020404030301010803" pitchFamily="18" charset="0"/>
            </a:endParaRPr>
          </a:p>
          <a:p>
            <a:pPr algn="ctr"/>
            <a:r>
              <a:rPr lang="fr-FR" b="1" i="1" kern="1400" dirty="0" err="1">
                <a:solidFill>
                  <a:srgbClr val="000000"/>
                </a:solidFill>
                <a:latin typeface="Garamond" panose="02020404030301010803" pitchFamily="18" charset="0"/>
              </a:rPr>
              <a:t>Betula</a:t>
            </a:r>
            <a:r>
              <a:rPr lang="fr-FR" b="1" i="1" kern="1400" dirty="0">
                <a:solidFill>
                  <a:srgbClr val="000000"/>
                </a:solidFill>
                <a:latin typeface="Garamond" panose="02020404030301010803" pitchFamily="18" charset="0"/>
              </a:rPr>
              <a:t> pendula </a:t>
            </a:r>
            <a:r>
              <a:rPr lang="fr-FR" b="1" kern="1400" dirty="0">
                <a:solidFill>
                  <a:srgbClr val="000000"/>
                </a:solidFill>
                <a:latin typeface="Garamond" panose="02020404030301010803" pitchFamily="18" charset="0"/>
              </a:rPr>
              <a:t>Roth.</a:t>
            </a:r>
          </a:p>
          <a:p>
            <a:pPr algn="ctr"/>
            <a:r>
              <a:rPr lang="fr-FR" sz="1200" b="1" kern="1400" dirty="0" err="1">
                <a:solidFill>
                  <a:srgbClr val="990000"/>
                </a:solidFill>
                <a:latin typeface="Garamond" panose="02020404030301010803" pitchFamily="18" charset="0"/>
              </a:rPr>
              <a:t>Betulaceae</a:t>
            </a:r>
            <a:r>
              <a:rPr lang="fr-FR" sz="1200" b="1" kern="1400" dirty="0">
                <a:solidFill>
                  <a:srgbClr val="990000"/>
                </a:solidFill>
                <a:latin typeface="Garamond" panose="02020404030301010803" pitchFamily="18" charset="0"/>
              </a:rPr>
              <a:t> 		                       	        	</a:t>
            </a:r>
            <a:r>
              <a:rPr lang="fr-FR" sz="1200" b="1" kern="1400" dirty="0">
                <a:solidFill>
                  <a:srgbClr val="FF0000"/>
                </a:solidFill>
                <a:latin typeface="Garamond" panose="02020404030301010803" pitchFamily="18" charset="0"/>
              </a:rPr>
              <a:t>arbre</a:t>
            </a:r>
            <a:endParaRPr lang="fr-FR" sz="2000" kern="1400" dirty="0">
              <a:solidFill>
                <a:srgbClr val="FF0000"/>
              </a:solidFill>
              <a:latin typeface="Garamond" panose="02020404030301010803" pitchFamily="18" charset="0"/>
            </a:endParaRPr>
          </a:p>
        </p:txBody>
      </p:sp>
      <p:pic>
        <p:nvPicPr>
          <p:cNvPr id="1026" name="Picture 2" descr="https://upload.wikimedia.org/wikipedia/commons/thumb/8/8a/Betula_pendula_Finland.jpg/640px-Betula_pendula_Finland.jpg"/>
          <p:cNvPicPr>
            <a:picLocks noChangeAspect="1" noChangeArrowheads="1"/>
          </p:cNvPicPr>
          <p:nvPr/>
        </p:nvPicPr>
        <p:blipFill rotWithShape="1">
          <a:blip r:embed="rId3">
            <a:extLst>
              <a:ext uri="{28A0092B-C50C-407E-A947-70E740481C1C}">
                <a14:useLocalDpi xmlns:a14="http://schemas.microsoft.com/office/drawing/2010/main" val="0"/>
              </a:ext>
            </a:extLst>
          </a:blip>
          <a:srcRect l="-28673" r="28674"/>
          <a:stretch/>
        </p:blipFill>
        <p:spPr bwMode="auto">
          <a:xfrm>
            <a:off x="3225282" y="0"/>
            <a:ext cx="6096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2/23/Betula-pendula.JPG/450px-Betula-pendula.JPG"/>
          <p:cNvPicPr>
            <a:picLocks noChangeAspect="1" noChangeArrowheads="1"/>
          </p:cNvPicPr>
          <p:nvPr/>
        </p:nvPicPr>
        <p:blipFill rotWithShape="1">
          <a:blip r:embed="rId4">
            <a:extLst>
              <a:ext uri="{28A0092B-C50C-407E-A947-70E740481C1C}">
                <a14:useLocalDpi xmlns:a14="http://schemas.microsoft.com/office/drawing/2010/main" val="0"/>
              </a:ext>
            </a:extLst>
          </a:blip>
          <a:srcRect t="12000" r="10313" b="12245"/>
          <a:stretch/>
        </p:blipFill>
        <p:spPr bwMode="auto">
          <a:xfrm>
            <a:off x="0" y="4136358"/>
            <a:ext cx="2416629" cy="27216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upload.wikimedia.org/wikipedia/commons/a/a5/European_birch_cone.jpg"/>
          <p:cNvPicPr>
            <a:picLocks noChangeAspect="1" noChangeArrowheads="1"/>
          </p:cNvPicPr>
          <p:nvPr/>
        </p:nvPicPr>
        <p:blipFill rotWithShape="1">
          <a:blip r:embed="rId5">
            <a:extLst>
              <a:ext uri="{28A0092B-C50C-407E-A947-70E740481C1C}">
                <a14:useLocalDpi xmlns:a14="http://schemas.microsoft.com/office/drawing/2010/main" val="0"/>
              </a:ext>
            </a:extLst>
          </a:blip>
          <a:srcRect b="25470"/>
          <a:stretch/>
        </p:blipFill>
        <p:spPr bwMode="auto">
          <a:xfrm>
            <a:off x="2606126" y="4229117"/>
            <a:ext cx="1772443" cy="2628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88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dirty="0">
                <a:solidFill>
                  <a:srgbClr val="990000"/>
                </a:solidFill>
                <a:latin typeface="Garamond" panose="02020404030301010803" pitchFamily="18" charset="0"/>
              </a:rPr>
              <a:t>                                            </a:t>
            </a:r>
            <a:r>
              <a:rPr lang="fr-FR" sz="1200" b="1" kern="1400" dirty="0">
                <a:solidFill>
                  <a:srgbClr val="000080"/>
                </a:solidFill>
                <a:latin typeface="Garamond" panose="02020404030301010803" pitchFamily="18" charset="0"/>
              </a:rPr>
              <a:t> </a:t>
            </a:r>
            <a:r>
              <a:rPr lang="fr-FR" sz="1200" b="1" i="1" kern="1400" dirty="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3" name="Rectangle 2"/>
          <p:cNvSpPr/>
          <p:nvPr/>
        </p:nvSpPr>
        <p:spPr>
          <a:xfrm>
            <a:off x="833684" y="0"/>
            <a:ext cx="3974543" cy="4154984"/>
          </a:xfrm>
          <a:prstGeom prst="rect">
            <a:avLst/>
          </a:prstGeom>
        </p:spPr>
        <p:txBody>
          <a:bodyPr wrap="square">
            <a:spAutoFit/>
          </a:bodyPr>
          <a:lstStyle/>
          <a:p>
            <a:pPr algn="ctr"/>
            <a:r>
              <a:rPr lang="fr-FR" b="1" kern="1400" dirty="0">
                <a:solidFill>
                  <a:srgbClr val="0000FF"/>
                </a:solidFill>
                <a:latin typeface="Garamond" panose="02020404030301010803" pitchFamily="18" charset="0"/>
              </a:rPr>
              <a:t>BOULEAU PUBESCENT</a:t>
            </a:r>
          </a:p>
          <a:p>
            <a:pPr algn="ctr"/>
            <a:r>
              <a:rPr lang="fr-FR" b="1" kern="1400" dirty="0">
                <a:solidFill>
                  <a:srgbClr val="0000FF"/>
                </a:solidFill>
                <a:latin typeface="Garamond" panose="02020404030301010803" pitchFamily="18" charset="0"/>
              </a:rPr>
              <a:t>Bouleau poilu, </a:t>
            </a:r>
          </a:p>
          <a:p>
            <a:pPr algn="ctr"/>
            <a:r>
              <a:rPr lang="fr-FR" b="1" kern="1400" dirty="0">
                <a:solidFill>
                  <a:srgbClr val="0000FF"/>
                </a:solidFill>
                <a:latin typeface="Garamond" panose="02020404030301010803" pitchFamily="18" charset="0"/>
              </a:rPr>
              <a:t>Bouleau blanc,</a:t>
            </a:r>
          </a:p>
          <a:p>
            <a:pPr algn="ctr"/>
            <a:r>
              <a:rPr lang="fr-FR" b="1" kern="1400" dirty="0">
                <a:solidFill>
                  <a:srgbClr val="0000FF"/>
                </a:solidFill>
                <a:latin typeface="Garamond" panose="02020404030301010803" pitchFamily="18" charset="0"/>
              </a:rPr>
              <a:t>Bouleau maure</a:t>
            </a:r>
          </a:p>
          <a:p>
            <a:pPr algn="ctr"/>
            <a:r>
              <a:rPr lang="fr-FR" b="1" kern="1400" dirty="0">
                <a:solidFill>
                  <a:srgbClr val="993300"/>
                </a:solidFill>
                <a:latin typeface="Garamond" panose="02020404030301010803" pitchFamily="18" charset="0"/>
              </a:rPr>
              <a:t>Moor-</a:t>
            </a:r>
            <a:r>
              <a:rPr lang="fr-FR" b="1" kern="1400" dirty="0" err="1">
                <a:solidFill>
                  <a:srgbClr val="993300"/>
                </a:solidFill>
                <a:latin typeface="Garamond" panose="02020404030301010803" pitchFamily="18" charset="0"/>
              </a:rPr>
              <a:t>Birke</a:t>
            </a:r>
            <a:r>
              <a:rPr lang="fr-FR" b="1" kern="1400" dirty="0">
                <a:solidFill>
                  <a:srgbClr val="993300"/>
                </a:solidFill>
                <a:latin typeface="Garamond" panose="02020404030301010803" pitchFamily="18" charset="0"/>
              </a:rPr>
              <a:t>, </a:t>
            </a:r>
          </a:p>
          <a:p>
            <a:pPr algn="ctr"/>
            <a:r>
              <a:rPr lang="fr-FR" b="1" kern="1400" dirty="0" err="1">
                <a:solidFill>
                  <a:srgbClr val="993300"/>
                </a:solidFill>
                <a:latin typeface="Garamond" panose="02020404030301010803" pitchFamily="18" charset="0"/>
              </a:rPr>
              <a:t>Haar-Birke</a:t>
            </a:r>
            <a:r>
              <a:rPr lang="fr-FR" b="1" kern="1400" dirty="0">
                <a:solidFill>
                  <a:srgbClr val="993300"/>
                </a:solidFill>
                <a:latin typeface="Garamond" panose="02020404030301010803" pitchFamily="18" charset="0"/>
              </a:rPr>
              <a:t>, </a:t>
            </a:r>
          </a:p>
          <a:p>
            <a:pPr algn="ctr"/>
            <a:r>
              <a:rPr lang="fr-FR" b="1" kern="1400" dirty="0" err="1">
                <a:solidFill>
                  <a:srgbClr val="993300"/>
                </a:solidFill>
                <a:latin typeface="Garamond" panose="02020404030301010803" pitchFamily="18" charset="0"/>
              </a:rPr>
              <a:t>Besen-Birke</a:t>
            </a:r>
            <a:r>
              <a:rPr lang="fr-FR" b="1" kern="1400" dirty="0">
                <a:solidFill>
                  <a:srgbClr val="993300"/>
                </a:solidFill>
                <a:latin typeface="Garamond" panose="02020404030301010803" pitchFamily="18" charset="0"/>
              </a:rPr>
              <a:t>, </a:t>
            </a:r>
          </a:p>
          <a:p>
            <a:pPr algn="ctr"/>
            <a:r>
              <a:rPr lang="fr-FR" b="1" kern="1400" dirty="0" err="1">
                <a:solidFill>
                  <a:srgbClr val="993300"/>
                </a:solidFill>
                <a:latin typeface="Garamond" panose="02020404030301010803" pitchFamily="18" charset="0"/>
              </a:rPr>
              <a:t>Glasbirke</a:t>
            </a:r>
            <a:r>
              <a:rPr lang="fr-FR" b="1" kern="1400" dirty="0">
                <a:solidFill>
                  <a:srgbClr val="993300"/>
                </a:solidFill>
                <a:latin typeface="Garamond" panose="02020404030301010803" pitchFamily="18" charset="0"/>
              </a:rPr>
              <a:t>,</a:t>
            </a:r>
          </a:p>
          <a:p>
            <a:pPr algn="ctr"/>
            <a:r>
              <a:rPr lang="fr-FR" b="1" kern="1400" dirty="0" err="1">
                <a:solidFill>
                  <a:srgbClr val="993300"/>
                </a:solidFill>
                <a:latin typeface="Garamond" panose="02020404030301010803" pitchFamily="18" charset="0"/>
              </a:rPr>
              <a:t>Behaarte</a:t>
            </a:r>
            <a:r>
              <a:rPr lang="fr-FR" b="1" kern="1400" dirty="0">
                <a:solidFill>
                  <a:srgbClr val="993300"/>
                </a:solidFill>
                <a:latin typeface="Garamond" panose="02020404030301010803" pitchFamily="18" charset="0"/>
              </a:rPr>
              <a:t> </a:t>
            </a:r>
            <a:r>
              <a:rPr lang="fr-FR" b="1" kern="1400" dirty="0" err="1">
                <a:solidFill>
                  <a:srgbClr val="993300"/>
                </a:solidFill>
                <a:latin typeface="Garamond" panose="02020404030301010803" pitchFamily="18" charset="0"/>
              </a:rPr>
              <a:t>Birke</a:t>
            </a:r>
            <a:endParaRPr lang="fr-FR" b="1" kern="1400" dirty="0">
              <a:solidFill>
                <a:srgbClr val="993300"/>
              </a:solidFill>
              <a:latin typeface="Garamond" panose="02020404030301010803" pitchFamily="18" charset="0"/>
            </a:endParaRPr>
          </a:p>
          <a:p>
            <a:pPr algn="ctr"/>
            <a:r>
              <a:rPr lang="fr-FR" b="1" kern="1400" dirty="0" err="1">
                <a:solidFill>
                  <a:srgbClr val="800080"/>
                </a:solidFill>
                <a:latin typeface="Garamond" panose="02020404030301010803" pitchFamily="18" charset="0"/>
              </a:rPr>
              <a:t>Downy</a:t>
            </a:r>
            <a:r>
              <a:rPr lang="fr-FR" b="1" kern="1400" dirty="0">
                <a:solidFill>
                  <a:srgbClr val="800080"/>
                </a:solidFill>
                <a:latin typeface="Garamond" panose="02020404030301010803" pitchFamily="18" charset="0"/>
              </a:rPr>
              <a:t> </a:t>
            </a:r>
            <a:r>
              <a:rPr lang="fr-FR" b="1" kern="1400" dirty="0" err="1">
                <a:solidFill>
                  <a:srgbClr val="800080"/>
                </a:solidFill>
                <a:latin typeface="Garamond" panose="02020404030301010803" pitchFamily="18" charset="0"/>
              </a:rPr>
              <a:t>birch</a:t>
            </a:r>
            <a:r>
              <a:rPr lang="fr-FR" b="1" kern="1400" dirty="0">
                <a:solidFill>
                  <a:srgbClr val="800080"/>
                </a:solidFill>
                <a:latin typeface="Garamond" panose="02020404030301010803" pitchFamily="18" charset="0"/>
              </a:rPr>
              <a:t>, </a:t>
            </a:r>
          </a:p>
          <a:p>
            <a:pPr algn="ctr"/>
            <a:r>
              <a:rPr lang="fr-FR" b="1" kern="1400" dirty="0">
                <a:solidFill>
                  <a:srgbClr val="800080"/>
                </a:solidFill>
                <a:latin typeface="Garamond" panose="02020404030301010803" pitchFamily="18" charset="0"/>
              </a:rPr>
              <a:t>Moor </a:t>
            </a:r>
            <a:r>
              <a:rPr lang="fr-FR" b="1" kern="1400" dirty="0" err="1">
                <a:solidFill>
                  <a:srgbClr val="800080"/>
                </a:solidFill>
                <a:latin typeface="Garamond" panose="02020404030301010803" pitchFamily="18" charset="0"/>
              </a:rPr>
              <a:t>birch</a:t>
            </a:r>
            <a:r>
              <a:rPr lang="fr-FR" b="1" kern="1400" dirty="0">
                <a:solidFill>
                  <a:srgbClr val="800080"/>
                </a:solidFill>
                <a:latin typeface="Garamond" panose="02020404030301010803" pitchFamily="18" charset="0"/>
              </a:rPr>
              <a:t>, White </a:t>
            </a:r>
            <a:r>
              <a:rPr lang="fr-FR" b="1" kern="1400" dirty="0" err="1">
                <a:solidFill>
                  <a:srgbClr val="800080"/>
                </a:solidFill>
                <a:latin typeface="Garamond" panose="02020404030301010803" pitchFamily="18" charset="0"/>
              </a:rPr>
              <a:t>birch</a:t>
            </a:r>
            <a:r>
              <a:rPr lang="fr-FR" b="1" kern="1400" dirty="0">
                <a:solidFill>
                  <a:srgbClr val="800080"/>
                </a:solidFill>
                <a:latin typeface="Garamond" panose="02020404030301010803" pitchFamily="18" charset="0"/>
              </a:rPr>
              <a:t>, </a:t>
            </a:r>
          </a:p>
          <a:p>
            <a:pPr algn="ctr"/>
            <a:r>
              <a:rPr lang="fr-FR" b="1" kern="1400" dirty="0" err="1">
                <a:solidFill>
                  <a:srgbClr val="800080"/>
                </a:solidFill>
                <a:latin typeface="Garamond" panose="02020404030301010803" pitchFamily="18" charset="0"/>
              </a:rPr>
              <a:t>European</a:t>
            </a:r>
            <a:r>
              <a:rPr lang="fr-FR" b="1" kern="1400" dirty="0">
                <a:solidFill>
                  <a:srgbClr val="800080"/>
                </a:solidFill>
                <a:latin typeface="Garamond" panose="02020404030301010803" pitchFamily="18" charset="0"/>
              </a:rPr>
              <a:t> white </a:t>
            </a:r>
            <a:r>
              <a:rPr lang="fr-FR" b="1" kern="1400" dirty="0" err="1">
                <a:solidFill>
                  <a:srgbClr val="800080"/>
                </a:solidFill>
                <a:latin typeface="Garamond" panose="02020404030301010803" pitchFamily="18" charset="0"/>
              </a:rPr>
              <a:t>birch</a:t>
            </a:r>
            <a:r>
              <a:rPr lang="fr-FR" b="1" kern="1400" dirty="0">
                <a:solidFill>
                  <a:srgbClr val="800080"/>
                </a:solidFill>
                <a:latin typeface="Garamond" panose="02020404030301010803" pitchFamily="18" charset="0"/>
              </a:rPr>
              <a:t>, </a:t>
            </a:r>
          </a:p>
          <a:p>
            <a:pPr algn="ctr"/>
            <a:r>
              <a:rPr lang="fr-FR" b="1" kern="1400" dirty="0" err="1">
                <a:solidFill>
                  <a:srgbClr val="800080"/>
                </a:solidFill>
                <a:latin typeface="Garamond" panose="02020404030301010803" pitchFamily="18" charset="0"/>
              </a:rPr>
              <a:t>Hairy</a:t>
            </a:r>
            <a:r>
              <a:rPr lang="fr-FR" b="1" kern="1400" dirty="0">
                <a:solidFill>
                  <a:srgbClr val="800080"/>
                </a:solidFill>
                <a:latin typeface="Garamond" panose="02020404030301010803" pitchFamily="18" charset="0"/>
              </a:rPr>
              <a:t> </a:t>
            </a:r>
            <a:r>
              <a:rPr lang="fr-FR" b="1" kern="1400" dirty="0" err="1">
                <a:solidFill>
                  <a:srgbClr val="800080"/>
                </a:solidFill>
                <a:latin typeface="Garamond" panose="02020404030301010803" pitchFamily="18" charset="0"/>
              </a:rPr>
              <a:t>birch</a:t>
            </a:r>
            <a:endParaRPr lang="fr-FR" b="1" kern="1400" dirty="0">
              <a:solidFill>
                <a:srgbClr val="800080"/>
              </a:solidFill>
              <a:latin typeface="Garamond" panose="02020404030301010803" pitchFamily="18" charset="0"/>
            </a:endParaRPr>
          </a:p>
          <a:p>
            <a:pPr algn="ctr"/>
            <a:r>
              <a:rPr lang="fr-FR" b="1" i="1" kern="1400" dirty="0" err="1">
                <a:solidFill>
                  <a:srgbClr val="000000"/>
                </a:solidFill>
                <a:latin typeface="Garamond" panose="02020404030301010803" pitchFamily="18" charset="0"/>
              </a:rPr>
              <a:t>Betula</a:t>
            </a:r>
            <a:r>
              <a:rPr lang="fr-FR" b="1" i="1" kern="1400" dirty="0">
                <a:solidFill>
                  <a:srgbClr val="000000"/>
                </a:solidFill>
                <a:latin typeface="Garamond" panose="02020404030301010803" pitchFamily="18" charset="0"/>
              </a:rPr>
              <a:t> </a:t>
            </a:r>
            <a:r>
              <a:rPr lang="fr-FR" b="1" i="1" kern="1400" dirty="0" err="1">
                <a:solidFill>
                  <a:srgbClr val="000000"/>
                </a:solidFill>
                <a:latin typeface="Garamond" panose="02020404030301010803" pitchFamily="18" charset="0"/>
              </a:rPr>
              <a:t>pubescens</a:t>
            </a:r>
            <a:r>
              <a:rPr lang="fr-FR" b="1" i="1" kern="1400" dirty="0">
                <a:solidFill>
                  <a:srgbClr val="000000"/>
                </a:solidFill>
                <a:latin typeface="Garamond" panose="02020404030301010803" pitchFamily="18" charset="0"/>
              </a:rPr>
              <a:t> </a:t>
            </a:r>
            <a:r>
              <a:rPr lang="fr-FR" b="1" kern="1400" dirty="0" err="1">
                <a:solidFill>
                  <a:srgbClr val="000000"/>
                </a:solidFill>
                <a:latin typeface="Garamond" panose="02020404030301010803" pitchFamily="18" charset="0"/>
              </a:rPr>
              <a:t>Ehrh</a:t>
            </a:r>
            <a:r>
              <a:rPr lang="fr-FR" b="1" kern="1400" dirty="0">
                <a:solidFill>
                  <a:srgbClr val="000000"/>
                </a:solidFill>
                <a:latin typeface="Garamond" panose="02020404030301010803" pitchFamily="18" charset="0"/>
              </a:rPr>
              <a:t>.</a:t>
            </a:r>
          </a:p>
          <a:p>
            <a:pPr algn="ctr"/>
            <a:r>
              <a:rPr lang="fr-FR" sz="1200" b="1" kern="1400" dirty="0" err="1">
                <a:solidFill>
                  <a:srgbClr val="800000"/>
                </a:solidFill>
                <a:latin typeface="Garamond" panose="02020404030301010803" pitchFamily="18" charset="0"/>
              </a:rPr>
              <a:t>Betulaceae</a:t>
            </a:r>
            <a:r>
              <a:rPr lang="fr-FR" sz="1200" b="1" kern="1400" dirty="0">
                <a:solidFill>
                  <a:srgbClr val="800000"/>
                </a:solidFill>
                <a:latin typeface="Garamond" panose="02020404030301010803" pitchFamily="18" charset="0"/>
              </a:rPr>
              <a:t> 		                       	        	arbre</a:t>
            </a:r>
            <a:endParaRPr lang="fr-FR" sz="2000" kern="1400" dirty="0">
              <a:solidFill>
                <a:srgbClr val="800000"/>
              </a:solidFill>
              <a:latin typeface="Garamond" panose="02020404030301010803" pitchFamily="18" charset="0"/>
            </a:endParaRPr>
          </a:p>
        </p:txBody>
      </p:sp>
      <p:pic>
        <p:nvPicPr>
          <p:cNvPr id="2050" name="Picture 2" descr="https://upload.wikimedia.org/wikipedia/commons/thumb/7/71/Betula_pubescens_-_Burgwald_002.jpg/450px-Betula_pubescens_-_Burgwald_0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2253" y="-1"/>
            <a:ext cx="4071721" cy="542896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upload.wikimedia.org/wikipedia/commons/thumb/3/33/Betula_pubescens.JPG/320px-Betula_pubesce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107802"/>
            <a:ext cx="3666931" cy="27501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upload.wikimedia.org/wikipedia/commons/thumb/f/f2/Frucht_Bpub.jpg/310px-Frucht_Bpu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1820" y="5134696"/>
            <a:ext cx="2225934" cy="1723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7309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dirty="0">
                <a:solidFill>
                  <a:srgbClr val="990000"/>
                </a:solidFill>
                <a:latin typeface="Garamond" panose="02020404030301010803" pitchFamily="18" charset="0"/>
              </a:rPr>
              <a:t>                                            </a:t>
            </a:r>
            <a:r>
              <a:rPr lang="fr-FR" sz="1200" b="1" kern="1400" dirty="0">
                <a:solidFill>
                  <a:srgbClr val="000080"/>
                </a:solidFill>
                <a:latin typeface="Garamond" panose="02020404030301010803" pitchFamily="18" charset="0"/>
              </a:rPr>
              <a:t> </a:t>
            </a:r>
            <a:r>
              <a:rPr lang="fr-FR" sz="1200" b="1" i="1" kern="1400" dirty="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pic>
        <p:nvPicPr>
          <p:cNvPr id="2" name="Image 1"/>
          <p:cNvPicPr>
            <a:picLocks noChangeAspect="1"/>
          </p:cNvPicPr>
          <p:nvPr/>
        </p:nvPicPr>
        <p:blipFill>
          <a:blip r:embed="rId3"/>
          <a:stretch>
            <a:fillRect/>
          </a:stretch>
        </p:blipFill>
        <p:spPr>
          <a:xfrm>
            <a:off x="833684" y="0"/>
            <a:ext cx="3610800" cy="4477334"/>
          </a:xfrm>
          <a:prstGeom prst="rect">
            <a:avLst/>
          </a:prstGeom>
        </p:spPr>
      </p:pic>
      <p:pic>
        <p:nvPicPr>
          <p:cNvPr id="3074" name="Picture 2" descr="https://upload.wikimedia.org/wikipedia/commons/thumb/a/a9/Cytisus_scoparius_jfg.jpg/196px-Cytisus_scoparius_jf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477334"/>
            <a:ext cx="1944211" cy="238066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upload.wikimedia.org/wikipedia/commons/thumb/9/9a/Cytisus_scoparius_Habitus_2009April26_SierraMadrona.jpg/800px-Cytisus_scoparius_Habitus_2009April26_SierraMadron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7739" y="0"/>
            <a:ext cx="3860898" cy="514945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upload.wikimedia.org/wikipedia/commons/thumb/0/00/Besenginster.JPG/360px-Besenginster.JPG"/>
          <p:cNvPicPr>
            <a:picLocks noChangeAspect="1" noChangeArrowheads="1"/>
          </p:cNvPicPr>
          <p:nvPr/>
        </p:nvPicPr>
        <p:blipFill rotWithShape="1">
          <a:blip r:embed="rId6">
            <a:extLst>
              <a:ext uri="{28A0092B-C50C-407E-A947-70E740481C1C}">
                <a14:useLocalDpi xmlns:a14="http://schemas.microsoft.com/office/drawing/2010/main" val="0"/>
              </a:ext>
            </a:extLst>
          </a:blip>
          <a:srcRect r="3106" b="47551"/>
          <a:stretch/>
        </p:blipFill>
        <p:spPr bwMode="auto">
          <a:xfrm>
            <a:off x="2047930" y="4477334"/>
            <a:ext cx="3298511" cy="2380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9425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dirty="0">
                <a:solidFill>
                  <a:srgbClr val="990000"/>
                </a:solidFill>
                <a:latin typeface="Garamond" panose="02020404030301010803" pitchFamily="18" charset="0"/>
              </a:rPr>
              <a:t>                                            </a:t>
            </a:r>
            <a:r>
              <a:rPr lang="fr-FR" sz="1200" b="1" kern="1400" dirty="0">
                <a:solidFill>
                  <a:srgbClr val="000080"/>
                </a:solidFill>
                <a:latin typeface="Garamond" panose="02020404030301010803" pitchFamily="18" charset="0"/>
              </a:rPr>
              <a:t> </a:t>
            </a:r>
            <a:r>
              <a:rPr lang="fr-FR" sz="1200" b="1" i="1" kern="1400" dirty="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3" name="Rectangle 2"/>
          <p:cNvSpPr/>
          <p:nvPr/>
        </p:nvSpPr>
        <p:spPr>
          <a:xfrm>
            <a:off x="833684" y="0"/>
            <a:ext cx="3635679" cy="4293483"/>
          </a:xfrm>
          <a:prstGeom prst="rect">
            <a:avLst/>
          </a:prstGeom>
        </p:spPr>
        <p:txBody>
          <a:bodyPr wrap="square">
            <a:spAutoFit/>
          </a:bodyPr>
          <a:lstStyle/>
          <a:p>
            <a:pPr algn="ctr"/>
            <a:r>
              <a:rPr lang="fr-FR" b="1" kern="1400" dirty="0">
                <a:solidFill>
                  <a:srgbClr val="0000FF"/>
                </a:solidFill>
                <a:latin typeface="Garamond" panose="02020404030301010803" pitchFamily="18" charset="0"/>
              </a:rPr>
              <a:t>IRIS FÉTIDE</a:t>
            </a:r>
          </a:p>
          <a:p>
            <a:pPr algn="ctr"/>
            <a:r>
              <a:rPr lang="fr-FR" b="1" kern="1400" dirty="0">
                <a:solidFill>
                  <a:srgbClr val="0000FF"/>
                </a:solidFill>
                <a:latin typeface="Garamond" panose="02020404030301010803" pitchFamily="18" charset="0"/>
              </a:rPr>
              <a:t>Iris gigot, </a:t>
            </a:r>
          </a:p>
          <a:p>
            <a:pPr algn="ctr"/>
            <a:r>
              <a:rPr lang="fr-FR" b="1" kern="1400" dirty="0">
                <a:solidFill>
                  <a:srgbClr val="0000FF"/>
                </a:solidFill>
                <a:latin typeface="Garamond" panose="02020404030301010803" pitchFamily="18" charset="0"/>
              </a:rPr>
              <a:t>Iris à l'ail, </a:t>
            </a:r>
          </a:p>
          <a:p>
            <a:pPr algn="ctr"/>
            <a:r>
              <a:rPr lang="fr-FR" b="1" kern="1400" dirty="0">
                <a:solidFill>
                  <a:srgbClr val="0000FF"/>
                </a:solidFill>
                <a:latin typeface="Garamond" panose="02020404030301010803" pitchFamily="18" charset="0"/>
              </a:rPr>
              <a:t>Glaïeul puant, </a:t>
            </a:r>
          </a:p>
          <a:p>
            <a:pPr algn="ctr"/>
            <a:r>
              <a:rPr lang="fr-FR" b="1" kern="1400" dirty="0">
                <a:solidFill>
                  <a:srgbClr val="0000FF"/>
                </a:solidFill>
                <a:latin typeface="Garamond" panose="02020404030301010803" pitchFamily="18" charset="0"/>
              </a:rPr>
              <a:t>Spatule puante </a:t>
            </a:r>
          </a:p>
          <a:p>
            <a:pPr algn="ctr"/>
            <a:endParaRPr lang="fr-FR" b="1" kern="1400" dirty="0">
              <a:solidFill>
                <a:srgbClr val="008000"/>
              </a:solidFill>
              <a:latin typeface="Garamond" panose="02020404030301010803" pitchFamily="18" charset="0"/>
            </a:endParaRPr>
          </a:p>
          <a:p>
            <a:pPr algn="ctr"/>
            <a:r>
              <a:rPr lang="fr-FR" b="1" kern="1400" dirty="0">
                <a:solidFill>
                  <a:srgbClr val="008000"/>
                </a:solidFill>
                <a:latin typeface="Garamond" panose="02020404030301010803" pitchFamily="18" charset="0"/>
              </a:rPr>
              <a:t>Les graines sont </a:t>
            </a:r>
          </a:p>
          <a:p>
            <a:pPr algn="ctr"/>
            <a:r>
              <a:rPr lang="fr-FR" b="1" kern="1400" dirty="0">
                <a:solidFill>
                  <a:srgbClr val="008000"/>
                </a:solidFill>
                <a:latin typeface="Garamond" panose="02020404030301010803" pitchFamily="18" charset="0"/>
              </a:rPr>
              <a:t>rouge corail.</a:t>
            </a:r>
          </a:p>
          <a:p>
            <a:pPr algn="ctr"/>
            <a:endParaRPr lang="fr-FR" b="1" kern="1400" dirty="0">
              <a:solidFill>
                <a:srgbClr val="008000"/>
              </a:solidFill>
              <a:latin typeface="Garamond" panose="02020404030301010803" pitchFamily="18" charset="0"/>
            </a:endParaRPr>
          </a:p>
          <a:p>
            <a:pPr algn="ctr"/>
            <a:r>
              <a:rPr lang="fr-FR" b="1" kern="1400" dirty="0">
                <a:solidFill>
                  <a:srgbClr val="008000"/>
                </a:solidFill>
                <a:latin typeface="Garamond" panose="02020404030301010803" pitchFamily="18" charset="0"/>
              </a:rPr>
              <a:t>Les feuilles (froissées) </a:t>
            </a:r>
          </a:p>
          <a:p>
            <a:pPr algn="ctr"/>
            <a:r>
              <a:rPr lang="fr-FR" b="1" kern="1400" dirty="0">
                <a:solidFill>
                  <a:srgbClr val="008000"/>
                </a:solidFill>
                <a:latin typeface="Garamond" panose="02020404030301010803" pitchFamily="18" charset="0"/>
              </a:rPr>
              <a:t>ont une odeur beurk !</a:t>
            </a:r>
          </a:p>
          <a:p>
            <a:pPr algn="ctr"/>
            <a:endParaRPr lang="fr-FR" sz="900" b="1" kern="1400" dirty="0">
              <a:solidFill>
                <a:srgbClr val="008000"/>
              </a:solidFill>
              <a:latin typeface="Garamond" panose="02020404030301010803" pitchFamily="18" charset="0"/>
            </a:endParaRPr>
          </a:p>
          <a:p>
            <a:pPr algn="ctr"/>
            <a:r>
              <a:rPr lang="fr-FR" b="1" kern="1400" dirty="0" err="1">
                <a:solidFill>
                  <a:srgbClr val="993300"/>
                </a:solidFill>
                <a:latin typeface="Garamond" panose="02020404030301010803" pitchFamily="18" charset="0"/>
              </a:rPr>
              <a:t>Stinkende</a:t>
            </a:r>
            <a:r>
              <a:rPr lang="fr-FR" b="1" kern="1400" dirty="0">
                <a:solidFill>
                  <a:srgbClr val="993300"/>
                </a:solidFill>
                <a:latin typeface="Garamond" panose="02020404030301010803" pitchFamily="18" charset="0"/>
              </a:rPr>
              <a:t> </a:t>
            </a:r>
            <a:r>
              <a:rPr lang="fr-FR" b="1" kern="1400" dirty="0" err="1">
                <a:solidFill>
                  <a:srgbClr val="993300"/>
                </a:solidFill>
                <a:latin typeface="Garamond" panose="02020404030301010803" pitchFamily="18" charset="0"/>
              </a:rPr>
              <a:t>Schwertlilie</a:t>
            </a:r>
            <a:endParaRPr lang="fr-FR" b="1" kern="1400" dirty="0">
              <a:solidFill>
                <a:srgbClr val="993300"/>
              </a:solidFill>
              <a:latin typeface="Garamond" panose="02020404030301010803" pitchFamily="18" charset="0"/>
            </a:endParaRPr>
          </a:p>
          <a:p>
            <a:pPr algn="ctr"/>
            <a:r>
              <a:rPr lang="fr-FR" b="1" kern="1400" dirty="0" err="1">
                <a:solidFill>
                  <a:srgbClr val="800080"/>
                </a:solidFill>
                <a:latin typeface="Garamond" panose="02020404030301010803" pitchFamily="18" charset="0"/>
              </a:rPr>
              <a:t>Stinking</a:t>
            </a:r>
            <a:r>
              <a:rPr lang="fr-FR" b="1" kern="1400" dirty="0">
                <a:solidFill>
                  <a:srgbClr val="800080"/>
                </a:solidFill>
                <a:latin typeface="Garamond" panose="02020404030301010803" pitchFamily="18" charset="0"/>
              </a:rPr>
              <a:t> </a:t>
            </a:r>
            <a:r>
              <a:rPr lang="fr-FR" b="1" kern="1400" dirty="0" err="1">
                <a:solidFill>
                  <a:srgbClr val="800080"/>
                </a:solidFill>
                <a:latin typeface="Garamond" panose="02020404030301010803" pitchFamily="18" charset="0"/>
              </a:rPr>
              <a:t>gladwin</a:t>
            </a:r>
            <a:endParaRPr lang="fr-FR" b="1" kern="1400" dirty="0">
              <a:solidFill>
                <a:srgbClr val="800080"/>
              </a:solidFill>
              <a:latin typeface="Garamond" panose="02020404030301010803" pitchFamily="18" charset="0"/>
            </a:endParaRPr>
          </a:p>
          <a:p>
            <a:pPr algn="ctr"/>
            <a:r>
              <a:rPr lang="fr-FR" b="1" i="1" kern="1400" dirty="0">
                <a:solidFill>
                  <a:srgbClr val="000000"/>
                </a:solidFill>
                <a:latin typeface="Garamond" panose="02020404030301010803" pitchFamily="18" charset="0"/>
              </a:rPr>
              <a:t>Iris </a:t>
            </a:r>
            <a:r>
              <a:rPr lang="fr-FR" b="1" i="1" kern="1400" dirty="0" err="1">
                <a:solidFill>
                  <a:srgbClr val="000000"/>
                </a:solidFill>
                <a:latin typeface="Garamond" panose="02020404030301010803" pitchFamily="18" charset="0"/>
              </a:rPr>
              <a:t>foetidissima</a:t>
            </a:r>
            <a:r>
              <a:rPr lang="fr-FR" b="1" i="1" kern="1400" dirty="0">
                <a:solidFill>
                  <a:srgbClr val="000000"/>
                </a:solidFill>
                <a:latin typeface="Garamond" panose="02020404030301010803" pitchFamily="18" charset="0"/>
              </a:rPr>
              <a:t> </a:t>
            </a:r>
            <a:r>
              <a:rPr lang="fr-FR" b="1" kern="1400" dirty="0">
                <a:solidFill>
                  <a:srgbClr val="000000"/>
                </a:solidFill>
                <a:latin typeface="Garamond" panose="02020404030301010803" pitchFamily="18" charset="0"/>
              </a:rPr>
              <a:t>L.</a:t>
            </a:r>
          </a:p>
          <a:p>
            <a:pPr algn="ctr"/>
            <a:r>
              <a:rPr lang="fr-FR" sz="1200" b="1" kern="1400" dirty="0" err="1">
                <a:solidFill>
                  <a:srgbClr val="800000"/>
                </a:solidFill>
                <a:latin typeface="Garamond" panose="02020404030301010803" pitchFamily="18" charset="0"/>
              </a:rPr>
              <a:t>Iridaceae</a:t>
            </a:r>
            <a:r>
              <a:rPr lang="fr-FR" sz="1200" b="1" kern="1400" dirty="0">
                <a:solidFill>
                  <a:srgbClr val="800000"/>
                </a:solidFill>
                <a:latin typeface="Garamond" panose="02020404030301010803" pitchFamily="18" charset="0"/>
              </a:rPr>
              <a:t>	                                                 	</a:t>
            </a:r>
            <a:r>
              <a:rPr lang="fr-FR" sz="1200" b="1" kern="1400" dirty="0">
                <a:solidFill>
                  <a:srgbClr val="FF0000"/>
                </a:solidFill>
                <a:latin typeface="Garamond" panose="02020404030301010803" pitchFamily="18" charset="0"/>
              </a:rPr>
              <a:t>V</a:t>
            </a:r>
            <a:endParaRPr lang="fr-FR" kern="1400" dirty="0">
              <a:solidFill>
                <a:srgbClr val="FF0000"/>
              </a:solidFill>
              <a:latin typeface="Garamond" panose="02020404030301010803" pitchFamily="18" charset="0"/>
            </a:endParaRPr>
          </a:p>
        </p:txBody>
      </p:sp>
      <p:pic>
        <p:nvPicPr>
          <p:cNvPr id="4" name="Image 3"/>
          <p:cNvPicPr>
            <a:picLocks noChangeAspect="1"/>
          </p:cNvPicPr>
          <p:nvPr/>
        </p:nvPicPr>
        <p:blipFill>
          <a:blip r:embed="rId3"/>
          <a:stretch>
            <a:fillRect/>
          </a:stretch>
        </p:blipFill>
        <p:spPr>
          <a:xfrm>
            <a:off x="2967135" y="5247634"/>
            <a:ext cx="2017924" cy="1610366"/>
          </a:xfrm>
          <a:prstGeom prst="rect">
            <a:avLst/>
          </a:prstGeom>
        </p:spPr>
      </p:pic>
      <p:pic>
        <p:nvPicPr>
          <p:cNvPr id="1026" name="Picture 2" descr="https://upload.wikimedia.org/wikipedia/commons/thumb/9/95/Iris_foetidissima_PaR.JPG/320px-Iris_foetidissima_Pa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88632"/>
            <a:ext cx="2892490" cy="21693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a/ad/Iris_foetidissima-flower-1.jpg/450px-Iris_foetidissima-flower-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9704" y="0"/>
            <a:ext cx="428625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3855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dirty="0">
                <a:solidFill>
                  <a:srgbClr val="990000"/>
                </a:solidFill>
                <a:latin typeface="Garamond" panose="02020404030301010803" pitchFamily="18" charset="0"/>
              </a:rPr>
              <a:t>                                            </a:t>
            </a:r>
            <a:r>
              <a:rPr lang="fr-FR" sz="1200" b="1" kern="1400" dirty="0">
                <a:solidFill>
                  <a:srgbClr val="000080"/>
                </a:solidFill>
                <a:latin typeface="Garamond" panose="02020404030301010803" pitchFamily="18" charset="0"/>
              </a:rPr>
              <a:t> </a:t>
            </a:r>
            <a:r>
              <a:rPr lang="fr-FR" sz="1200" b="1" i="1" kern="1400" dirty="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1037" name="Rectangle 1036"/>
          <p:cNvSpPr/>
          <p:nvPr/>
        </p:nvSpPr>
        <p:spPr>
          <a:xfrm>
            <a:off x="833684" y="0"/>
            <a:ext cx="3646332" cy="4343724"/>
          </a:xfrm>
          <a:prstGeom prst="rect">
            <a:avLst/>
          </a:prstGeom>
        </p:spPr>
        <p:txBody>
          <a:bodyPr wrap="square">
            <a:spAutoFit/>
          </a:bodyPr>
          <a:lstStyle/>
          <a:p>
            <a:pPr algn="ctr"/>
            <a:r>
              <a:rPr lang="fr-FR" b="1" kern="1400" dirty="0">
                <a:solidFill>
                  <a:srgbClr val="0000FF"/>
                </a:solidFill>
                <a:latin typeface="Garamond" panose="02020404030301010803" pitchFamily="18" charset="0"/>
              </a:rPr>
              <a:t>CHÊNE VERT</a:t>
            </a:r>
          </a:p>
          <a:p>
            <a:pPr algn="ctr"/>
            <a:r>
              <a:rPr lang="fr-FR" b="1" kern="1400" dirty="0">
                <a:solidFill>
                  <a:srgbClr val="0000FF"/>
                </a:solidFill>
                <a:latin typeface="Garamond" panose="02020404030301010803" pitchFamily="18" charset="0"/>
              </a:rPr>
              <a:t>‘</a:t>
            </a:r>
            <a:r>
              <a:rPr lang="fr-FR" b="1" kern="1400" dirty="0" err="1">
                <a:solidFill>
                  <a:srgbClr val="0000FF"/>
                </a:solidFill>
                <a:latin typeface="Garamond" panose="02020404030301010803" pitchFamily="18" charset="0"/>
              </a:rPr>
              <a:t>Eùse</a:t>
            </a:r>
            <a:r>
              <a:rPr lang="fr-FR" b="1" kern="1400" dirty="0">
                <a:solidFill>
                  <a:srgbClr val="0000FF"/>
                </a:solidFill>
                <a:latin typeface="Garamond" panose="02020404030301010803" pitchFamily="18" charset="0"/>
              </a:rPr>
              <a:t>, </a:t>
            </a:r>
            <a:r>
              <a:rPr lang="fr-FR" b="1" kern="1400" dirty="0" err="1">
                <a:solidFill>
                  <a:srgbClr val="0000FF"/>
                </a:solidFill>
                <a:latin typeface="Garamond" panose="02020404030301010803" pitchFamily="18" charset="0"/>
              </a:rPr>
              <a:t>Eùsine</a:t>
            </a:r>
            <a:r>
              <a:rPr lang="fr-FR" b="1" kern="1400" dirty="0">
                <a:solidFill>
                  <a:srgbClr val="0000FF"/>
                </a:solidFill>
                <a:latin typeface="Garamond" panose="02020404030301010803" pitchFamily="18" charset="0"/>
              </a:rPr>
              <a:t>, </a:t>
            </a:r>
            <a:r>
              <a:rPr lang="fr-FR" b="1" kern="1400" dirty="0" err="1">
                <a:solidFill>
                  <a:srgbClr val="0000FF"/>
                </a:solidFill>
                <a:latin typeface="Garamond" panose="02020404030301010803" pitchFamily="18" charset="0"/>
              </a:rPr>
              <a:t>Tousin</a:t>
            </a:r>
            <a:r>
              <a:rPr lang="fr-FR" b="1" kern="1400" dirty="0">
                <a:solidFill>
                  <a:srgbClr val="0000FF"/>
                </a:solidFill>
                <a:latin typeface="Garamond" panose="02020404030301010803" pitchFamily="18" charset="0"/>
              </a:rPr>
              <a:t>’</a:t>
            </a:r>
          </a:p>
          <a:p>
            <a:pPr algn="ctr"/>
            <a:r>
              <a:rPr lang="fr-FR" b="1" kern="1400" dirty="0">
                <a:solidFill>
                  <a:srgbClr val="0000FF"/>
                </a:solidFill>
                <a:latin typeface="Garamond" panose="02020404030301010803" pitchFamily="18" charset="0"/>
              </a:rPr>
              <a:t>Yeuse, Faux-houx, </a:t>
            </a:r>
          </a:p>
          <a:p>
            <a:pPr algn="ctr"/>
            <a:r>
              <a:rPr lang="fr-FR" b="1" kern="1400" dirty="0" err="1">
                <a:solidFill>
                  <a:srgbClr val="0000FF"/>
                </a:solidFill>
                <a:latin typeface="Garamond" panose="02020404030301010803" pitchFamily="18" charset="0"/>
              </a:rPr>
              <a:t>Éousé</a:t>
            </a:r>
            <a:r>
              <a:rPr lang="fr-FR" b="1" kern="1400" dirty="0">
                <a:solidFill>
                  <a:srgbClr val="0000FF"/>
                </a:solidFill>
                <a:latin typeface="Garamond" panose="02020404030301010803" pitchFamily="18" charset="0"/>
              </a:rPr>
              <a:t>, Chêne à glands doux</a:t>
            </a:r>
          </a:p>
          <a:p>
            <a:pPr algn="ctr"/>
            <a:endParaRPr lang="fr-FR" sz="900" b="1" kern="1400" dirty="0">
              <a:solidFill>
                <a:srgbClr val="0000FF"/>
              </a:solidFill>
              <a:latin typeface="Garamond" panose="02020404030301010803" pitchFamily="18" charset="0"/>
            </a:endParaRPr>
          </a:p>
          <a:p>
            <a:pPr algn="ctr"/>
            <a:r>
              <a:rPr lang="fr-FR" b="1" kern="1400" dirty="0">
                <a:solidFill>
                  <a:srgbClr val="008000"/>
                </a:solidFill>
                <a:latin typeface="Garamond" panose="02020404030301010803" pitchFamily="18" charset="0"/>
              </a:rPr>
              <a:t>Les feuilles ressemblent</a:t>
            </a:r>
          </a:p>
          <a:p>
            <a:pPr algn="ctr"/>
            <a:r>
              <a:rPr lang="fr-FR" b="1" kern="1400" dirty="0">
                <a:solidFill>
                  <a:srgbClr val="008000"/>
                </a:solidFill>
                <a:latin typeface="Garamond" panose="02020404030301010803" pitchFamily="18" charset="0"/>
              </a:rPr>
              <a:t>à celles du houx.</a:t>
            </a:r>
            <a:r>
              <a:rPr lang="fr-FR" b="1" kern="1400" dirty="0">
                <a:solidFill>
                  <a:srgbClr val="0000FF"/>
                </a:solidFill>
                <a:latin typeface="Garamond" panose="02020404030301010803" pitchFamily="18" charset="0"/>
              </a:rPr>
              <a:t>	</a:t>
            </a:r>
          </a:p>
          <a:p>
            <a:pPr algn="ctr"/>
            <a:endParaRPr lang="fr-FR" sz="900" b="1" kern="1400" dirty="0">
              <a:solidFill>
                <a:srgbClr val="008000"/>
              </a:solidFill>
              <a:latin typeface="Garamond" panose="02020404030301010803" pitchFamily="18" charset="0"/>
            </a:endParaRPr>
          </a:p>
          <a:p>
            <a:pPr algn="ctr"/>
            <a:r>
              <a:rPr lang="fr-FR" b="1" kern="1400" dirty="0">
                <a:solidFill>
                  <a:srgbClr val="008000"/>
                </a:solidFill>
                <a:latin typeface="Garamond" panose="02020404030301010803" pitchFamily="18" charset="0"/>
              </a:rPr>
              <a:t>Yeuse : </a:t>
            </a:r>
          </a:p>
          <a:p>
            <a:pPr algn="ctr"/>
            <a:r>
              <a:rPr lang="fr-FR" b="1" kern="1400" dirty="0">
                <a:solidFill>
                  <a:srgbClr val="008000"/>
                </a:solidFill>
                <a:latin typeface="Garamond" panose="02020404030301010803" pitchFamily="18" charset="0"/>
              </a:rPr>
              <a:t>nom utilisé </a:t>
            </a:r>
          </a:p>
          <a:p>
            <a:pPr algn="ctr"/>
            <a:r>
              <a:rPr lang="fr-FR" b="1" kern="1400" dirty="0">
                <a:solidFill>
                  <a:srgbClr val="008000"/>
                </a:solidFill>
                <a:latin typeface="Garamond" panose="02020404030301010803" pitchFamily="18" charset="0"/>
              </a:rPr>
              <a:t>dans les mots croisés</a:t>
            </a:r>
          </a:p>
          <a:p>
            <a:pPr algn="ctr"/>
            <a:endParaRPr lang="fr-FR" sz="900" b="1" kern="1400" dirty="0">
              <a:solidFill>
                <a:srgbClr val="008000"/>
              </a:solidFill>
              <a:latin typeface="Garamond" panose="02020404030301010803" pitchFamily="18" charset="0"/>
            </a:endParaRPr>
          </a:p>
          <a:p>
            <a:pPr algn="ctr"/>
            <a:r>
              <a:rPr lang="fr-FR" b="1" kern="1400" dirty="0" err="1">
                <a:solidFill>
                  <a:srgbClr val="993300"/>
                </a:solidFill>
                <a:latin typeface="Garamond" panose="02020404030301010803" pitchFamily="18" charset="0"/>
              </a:rPr>
              <a:t>Steineiche</a:t>
            </a:r>
            <a:endParaRPr lang="fr-FR" b="1" kern="1400" dirty="0">
              <a:solidFill>
                <a:srgbClr val="993300"/>
              </a:solidFill>
              <a:latin typeface="Garamond" panose="02020404030301010803" pitchFamily="18" charset="0"/>
            </a:endParaRPr>
          </a:p>
          <a:p>
            <a:pPr algn="ctr"/>
            <a:r>
              <a:rPr lang="en-US" b="1" kern="1400" dirty="0">
                <a:solidFill>
                  <a:srgbClr val="800080"/>
                </a:solidFill>
                <a:latin typeface="Garamond" panose="02020404030301010803" pitchFamily="18" charset="0"/>
              </a:rPr>
              <a:t>Evergreen oak, Holly oak, Holm oak</a:t>
            </a:r>
          </a:p>
          <a:p>
            <a:pPr algn="ctr"/>
            <a:r>
              <a:rPr lang="fr-FR" b="1" kern="1400" dirty="0">
                <a:solidFill>
                  <a:srgbClr val="000000"/>
                </a:solidFill>
                <a:latin typeface="Garamond" panose="02020404030301010803" pitchFamily="18" charset="0"/>
              </a:rPr>
              <a:t>Quercus </a:t>
            </a:r>
            <a:r>
              <a:rPr lang="fr-FR" b="1" kern="1400" dirty="0" err="1">
                <a:solidFill>
                  <a:srgbClr val="000000"/>
                </a:solidFill>
                <a:latin typeface="Garamond" panose="02020404030301010803" pitchFamily="18" charset="0"/>
              </a:rPr>
              <a:t>ilex</a:t>
            </a:r>
            <a:r>
              <a:rPr lang="fr-FR" b="1" kern="1400" dirty="0">
                <a:solidFill>
                  <a:srgbClr val="000000"/>
                </a:solidFill>
                <a:latin typeface="Garamond" panose="02020404030301010803" pitchFamily="18" charset="0"/>
              </a:rPr>
              <a:t> L.</a:t>
            </a:r>
          </a:p>
          <a:p>
            <a:pPr algn="ctr"/>
            <a:r>
              <a:rPr lang="fr-FR" sz="1100" b="1" kern="1400" dirty="0" err="1">
                <a:solidFill>
                  <a:srgbClr val="800000"/>
                </a:solidFill>
                <a:latin typeface="Times New Roman" panose="02020603050405020304" pitchFamily="18" charset="0"/>
              </a:rPr>
              <a:t>Fagaceae</a:t>
            </a:r>
            <a:r>
              <a:rPr lang="fr-FR" sz="1200" b="1" kern="1400" dirty="0">
                <a:solidFill>
                  <a:srgbClr val="800000"/>
                </a:solidFill>
                <a:latin typeface="Garamond" panose="02020404030301010803" pitchFamily="18" charset="0"/>
              </a:rPr>
              <a:t> </a:t>
            </a:r>
            <a:r>
              <a:rPr lang="fr-FR" sz="1200" b="1" kern="1400" dirty="0">
                <a:solidFill>
                  <a:srgbClr val="0000FF"/>
                </a:solidFill>
                <a:latin typeface="Garamond" panose="02020404030301010803" pitchFamily="18" charset="0"/>
              </a:rPr>
              <a:t>                                                  </a:t>
            </a:r>
            <a:r>
              <a:rPr lang="fr-FR" sz="1200" b="1" kern="1400" dirty="0">
                <a:solidFill>
                  <a:srgbClr val="FF0000"/>
                </a:solidFill>
                <a:latin typeface="Garamond" panose="02020404030301010803" pitchFamily="18" charset="0"/>
              </a:rPr>
              <a:t>V</a:t>
            </a:r>
            <a:endParaRPr lang="fr-FR" kern="1400" dirty="0">
              <a:solidFill>
                <a:srgbClr val="FF0000"/>
              </a:solidFill>
              <a:latin typeface="Garamond" panose="02020404030301010803" pitchFamily="18" charset="0"/>
            </a:endParaRPr>
          </a:p>
        </p:txBody>
      </p:sp>
      <p:pic>
        <p:nvPicPr>
          <p:cNvPr id="1066" name="Picture 42" descr="Quercus ilex rotundifolia"/>
          <p:cNvPicPr>
            <a:picLocks noChangeAspect="1" noChangeArrowheads="1"/>
          </p:cNvPicPr>
          <p:nvPr/>
        </p:nvPicPr>
        <p:blipFill rotWithShape="1">
          <a:blip r:embed="rId3">
            <a:extLst>
              <a:ext uri="{28A0092B-C50C-407E-A947-70E740481C1C}">
                <a14:useLocalDpi xmlns:a14="http://schemas.microsoft.com/office/drawing/2010/main" val="0"/>
              </a:ext>
            </a:extLst>
          </a:blip>
          <a:srcRect b="1538"/>
          <a:stretch/>
        </p:blipFill>
        <p:spPr bwMode="auto">
          <a:xfrm>
            <a:off x="4480016" y="-4008"/>
            <a:ext cx="4861547" cy="4781282"/>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44" descr="https://upload.wikimedia.org/wikipedia/commons/1/18/Quercus_ilex_leaves_01_by_Lin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5765" y="4777274"/>
            <a:ext cx="2774301" cy="2080726"/>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46" descr="https://upload.wikimedia.org/wikipedia/commons/8/8a/Chenevert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4343724"/>
            <a:ext cx="2379306" cy="2514275"/>
          </a:xfrm>
          <a:prstGeom prst="rect">
            <a:avLst/>
          </a:prstGeom>
          <a:noFill/>
          <a:extLst>
            <a:ext uri="{909E8E84-426E-40DD-AFC4-6F175D3DCCD1}">
              <a14:hiddenFill xmlns:a14="http://schemas.microsoft.com/office/drawing/2010/main">
                <a:solidFill>
                  <a:srgbClr val="FFFFFF"/>
                </a:solidFill>
              </a14:hiddenFill>
            </a:ext>
          </a:extLst>
        </p:spPr>
      </p:pic>
      <p:pic>
        <p:nvPicPr>
          <p:cNvPr id="1072" name="Picture 48" descr="https://upload.wikimedia.org/wikipedia/commons/3/31/Chenevert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92733" y="4777274"/>
            <a:ext cx="2773046" cy="2080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27415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dirty="0">
                <a:solidFill>
                  <a:srgbClr val="990000"/>
                </a:solidFill>
                <a:latin typeface="Garamond" panose="02020404030301010803" pitchFamily="18" charset="0"/>
              </a:rPr>
              <a:t>                                            </a:t>
            </a:r>
            <a:r>
              <a:rPr lang="fr-FR" sz="1200" b="1" kern="1400" dirty="0">
                <a:solidFill>
                  <a:srgbClr val="000080"/>
                </a:solidFill>
                <a:latin typeface="Garamond" panose="02020404030301010803" pitchFamily="18" charset="0"/>
              </a:rPr>
              <a:t> </a:t>
            </a:r>
            <a:r>
              <a:rPr lang="fr-FR" sz="1200" b="1" i="1" kern="1400" dirty="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2" name="Rectangle 1"/>
          <p:cNvSpPr/>
          <p:nvPr/>
        </p:nvSpPr>
        <p:spPr>
          <a:xfrm>
            <a:off x="833684" y="16094"/>
            <a:ext cx="3646332" cy="4154984"/>
          </a:xfrm>
          <a:prstGeom prst="rect">
            <a:avLst/>
          </a:prstGeom>
        </p:spPr>
        <p:txBody>
          <a:bodyPr wrap="square">
            <a:spAutoFit/>
          </a:bodyPr>
          <a:lstStyle/>
          <a:p>
            <a:pPr algn="ctr"/>
            <a:r>
              <a:rPr lang="fr-FR" b="1" kern="1400" dirty="0">
                <a:solidFill>
                  <a:srgbClr val="0000FF"/>
                </a:solidFill>
                <a:latin typeface="Garamond" panose="02020404030301010803" pitchFamily="18" charset="0"/>
              </a:rPr>
              <a:t>CHÊNE SESSILE</a:t>
            </a:r>
          </a:p>
          <a:p>
            <a:pPr algn="ctr"/>
            <a:r>
              <a:rPr lang="fr-FR" b="1" i="1" kern="1400" dirty="0">
                <a:solidFill>
                  <a:srgbClr val="0000FF"/>
                </a:solidFill>
                <a:latin typeface="Garamond" panose="02020404030301010803" pitchFamily="18" charset="0"/>
              </a:rPr>
              <a:t>‘</a:t>
            </a:r>
            <a:r>
              <a:rPr lang="fr-FR" b="1" i="1" kern="1400" dirty="0" err="1">
                <a:solidFill>
                  <a:srgbClr val="0000FF"/>
                </a:solidFill>
                <a:latin typeface="Garamond" panose="02020404030301010803" pitchFamily="18" charset="0"/>
              </a:rPr>
              <a:t>Chagne</a:t>
            </a:r>
            <a:r>
              <a:rPr lang="fr-FR" b="1" i="1" kern="1400" dirty="0">
                <a:solidFill>
                  <a:srgbClr val="0000FF"/>
                </a:solidFill>
                <a:latin typeface="Garamond" panose="02020404030301010803" pitchFamily="18" charset="0"/>
              </a:rPr>
              <a:t>’</a:t>
            </a:r>
            <a:endParaRPr lang="fr-FR" i="1" kern="1400" dirty="0">
              <a:solidFill>
                <a:srgbClr val="0000FF"/>
              </a:solidFill>
              <a:latin typeface="Garamond" panose="02020404030301010803" pitchFamily="18" charset="0"/>
            </a:endParaRPr>
          </a:p>
          <a:p>
            <a:pPr algn="ctr"/>
            <a:r>
              <a:rPr lang="fr-FR" b="1" kern="1400" dirty="0">
                <a:solidFill>
                  <a:srgbClr val="0000FF"/>
                </a:solidFill>
                <a:latin typeface="Garamond" panose="02020404030301010803" pitchFamily="18" charset="0"/>
              </a:rPr>
              <a:t>Chêne rouvre, Chêne à trochets, </a:t>
            </a:r>
          </a:p>
          <a:p>
            <a:pPr algn="ctr"/>
            <a:r>
              <a:rPr lang="fr-FR" b="1" kern="1400" dirty="0">
                <a:solidFill>
                  <a:srgbClr val="0000FF"/>
                </a:solidFill>
                <a:latin typeface="Garamond" panose="02020404030301010803" pitchFamily="18" charset="0"/>
              </a:rPr>
              <a:t>Chêne des pierriers, </a:t>
            </a:r>
          </a:p>
          <a:p>
            <a:pPr algn="ctr"/>
            <a:r>
              <a:rPr lang="fr-FR" b="1" kern="1400" dirty="0">
                <a:solidFill>
                  <a:srgbClr val="0000FF"/>
                </a:solidFill>
                <a:latin typeface="Garamond" panose="02020404030301010803" pitchFamily="18" charset="0"/>
              </a:rPr>
              <a:t>Chêne mâle, Chêne noir,</a:t>
            </a:r>
          </a:p>
          <a:p>
            <a:pPr algn="ctr"/>
            <a:r>
              <a:rPr lang="fr-FR" b="1" kern="1400" dirty="0">
                <a:solidFill>
                  <a:srgbClr val="0000FF"/>
                </a:solidFill>
                <a:latin typeface="Garamond" panose="02020404030301010803" pitchFamily="18" charset="0"/>
              </a:rPr>
              <a:t>Drille, </a:t>
            </a:r>
            <a:r>
              <a:rPr lang="fr-FR" b="1" kern="1400" dirty="0" err="1">
                <a:solidFill>
                  <a:srgbClr val="0000FF"/>
                </a:solidFill>
                <a:latin typeface="Garamond" panose="02020404030301010803" pitchFamily="18" charset="0"/>
              </a:rPr>
              <a:t>Drillard</a:t>
            </a:r>
            <a:r>
              <a:rPr lang="fr-FR" b="1" kern="1400" dirty="0">
                <a:solidFill>
                  <a:srgbClr val="0000FF"/>
                </a:solidFill>
                <a:latin typeface="Garamond" panose="02020404030301010803" pitchFamily="18" charset="0"/>
              </a:rPr>
              <a:t>, </a:t>
            </a:r>
            <a:r>
              <a:rPr lang="fr-FR" b="1" kern="1400" dirty="0" err="1">
                <a:solidFill>
                  <a:srgbClr val="0000FF"/>
                </a:solidFill>
                <a:latin typeface="Garamond" panose="02020404030301010803" pitchFamily="18" charset="0"/>
              </a:rPr>
              <a:t>Durelin</a:t>
            </a:r>
            <a:endParaRPr lang="fr-FR" b="1" kern="1400" dirty="0">
              <a:solidFill>
                <a:srgbClr val="0000FF"/>
              </a:solidFill>
              <a:latin typeface="Garamond" panose="02020404030301010803" pitchFamily="18" charset="0"/>
            </a:endParaRPr>
          </a:p>
          <a:p>
            <a:pPr algn="ctr"/>
            <a:endParaRPr lang="fr-FR" sz="900" kern="1400" dirty="0">
              <a:solidFill>
                <a:srgbClr val="0000FF"/>
              </a:solidFill>
              <a:latin typeface="Garamond" panose="02020404030301010803" pitchFamily="18" charset="0"/>
            </a:endParaRPr>
          </a:p>
          <a:p>
            <a:pPr algn="ctr"/>
            <a:r>
              <a:rPr lang="fr-FR" b="1" kern="1400" dirty="0">
                <a:solidFill>
                  <a:srgbClr val="008000"/>
                </a:solidFill>
                <a:latin typeface="Garamond" panose="02020404030301010803" pitchFamily="18" charset="0"/>
              </a:rPr>
              <a:t>Les feuilles </a:t>
            </a:r>
          </a:p>
          <a:p>
            <a:pPr algn="ctr"/>
            <a:r>
              <a:rPr lang="fr-FR" b="1" kern="1400" dirty="0">
                <a:solidFill>
                  <a:srgbClr val="008000"/>
                </a:solidFill>
                <a:latin typeface="Garamond" panose="02020404030301010803" pitchFamily="18" charset="0"/>
              </a:rPr>
              <a:t>du chêne sessile </a:t>
            </a:r>
          </a:p>
          <a:p>
            <a:pPr algn="ctr"/>
            <a:r>
              <a:rPr lang="fr-FR" b="1" kern="1400" dirty="0">
                <a:solidFill>
                  <a:srgbClr val="008000"/>
                </a:solidFill>
                <a:latin typeface="Garamond" panose="02020404030301010803" pitchFamily="18" charset="0"/>
              </a:rPr>
              <a:t>sont nettement pétiolées, </a:t>
            </a:r>
          </a:p>
          <a:p>
            <a:pPr algn="ctr"/>
            <a:r>
              <a:rPr lang="fr-FR" b="1" kern="1400" dirty="0">
                <a:solidFill>
                  <a:srgbClr val="008000"/>
                </a:solidFill>
                <a:latin typeface="Garamond" panose="02020404030301010803" pitchFamily="18" charset="0"/>
              </a:rPr>
              <a:t>et les glands sont sessiles.</a:t>
            </a:r>
          </a:p>
          <a:p>
            <a:pPr algn="ctr"/>
            <a:endParaRPr lang="fr-FR" sz="900" b="1" kern="1400" dirty="0">
              <a:solidFill>
                <a:srgbClr val="008000"/>
              </a:solidFill>
              <a:latin typeface="Garamond" panose="02020404030301010803" pitchFamily="18" charset="0"/>
            </a:endParaRPr>
          </a:p>
          <a:p>
            <a:pPr algn="ctr"/>
            <a:r>
              <a:rPr lang="fr-FR" b="1" kern="1400" dirty="0" err="1">
                <a:solidFill>
                  <a:srgbClr val="993300"/>
                </a:solidFill>
                <a:latin typeface="Garamond" panose="02020404030301010803" pitchFamily="18" charset="0"/>
              </a:rPr>
              <a:t>Trauben</a:t>
            </a:r>
            <a:r>
              <a:rPr lang="fr-FR" b="1" kern="1400" dirty="0">
                <a:solidFill>
                  <a:srgbClr val="993300"/>
                </a:solidFill>
                <a:latin typeface="Garamond" panose="02020404030301010803" pitchFamily="18" charset="0"/>
              </a:rPr>
              <a:t> </a:t>
            </a:r>
            <a:r>
              <a:rPr lang="fr-FR" b="1" kern="1400" dirty="0" err="1">
                <a:solidFill>
                  <a:srgbClr val="993300"/>
                </a:solidFill>
                <a:latin typeface="Garamond" panose="02020404030301010803" pitchFamily="18" charset="0"/>
              </a:rPr>
              <a:t>Eiche</a:t>
            </a:r>
            <a:r>
              <a:rPr lang="fr-FR" b="1" kern="1400" dirty="0">
                <a:solidFill>
                  <a:srgbClr val="993300"/>
                </a:solidFill>
                <a:latin typeface="Garamond" panose="02020404030301010803" pitchFamily="18" charset="0"/>
              </a:rPr>
              <a:t>, </a:t>
            </a:r>
            <a:r>
              <a:rPr lang="fr-FR" b="1" kern="1400" dirty="0" err="1">
                <a:solidFill>
                  <a:srgbClr val="993300"/>
                </a:solidFill>
                <a:latin typeface="Garamond" panose="02020404030301010803" pitchFamily="18" charset="0"/>
              </a:rPr>
              <a:t>Wintereiche</a:t>
            </a:r>
            <a:endParaRPr lang="fr-FR" b="1" kern="1400" dirty="0">
              <a:solidFill>
                <a:srgbClr val="993300"/>
              </a:solidFill>
              <a:latin typeface="Garamond" panose="02020404030301010803" pitchFamily="18" charset="0"/>
            </a:endParaRPr>
          </a:p>
          <a:p>
            <a:pPr algn="ctr"/>
            <a:r>
              <a:rPr lang="fr-FR" b="1" kern="1400" dirty="0">
                <a:solidFill>
                  <a:srgbClr val="800080"/>
                </a:solidFill>
                <a:latin typeface="Garamond" panose="02020404030301010803" pitchFamily="18" charset="0"/>
              </a:rPr>
              <a:t>Sessile </a:t>
            </a:r>
            <a:r>
              <a:rPr lang="fr-FR" b="1" kern="1400" dirty="0" err="1">
                <a:solidFill>
                  <a:srgbClr val="800080"/>
                </a:solidFill>
                <a:latin typeface="Garamond" panose="02020404030301010803" pitchFamily="18" charset="0"/>
              </a:rPr>
              <a:t>oak</a:t>
            </a:r>
            <a:r>
              <a:rPr lang="fr-FR" b="1" kern="1400" dirty="0">
                <a:solidFill>
                  <a:srgbClr val="800080"/>
                </a:solidFill>
                <a:latin typeface="Garamond" panose="02020404030301010803" pitchFamily="18" charset="0"/>
              </a:rPr>
              <a:t>, </a:t>
            </a:r>
            <a:r>
              <a:rPr lang="fr-FR" b="1" kern="1400" dirty="0" err="1">
                <a:solidFill>
                  <a:srgbClr val="800080"/>
                </a:solidFill>
                <a:latin typeface="Garamond" panose="02020404030301010803" pitchFamily="18" charset="0"/>
              </a:rPr>
              <a:t>Durmast</a:t>
            </a:r>
            <a:r>
              <a:rPr lang="fr-FR" b="1" kern="1400" dirty="0">
                <a:solidFill>
                  <a:srgbClr val="800080"/>
                </a:solidFill>
                <a:latin typeface="Garamond" panose="02020404030301010803" pitchFamily="18" charset="0"/>
              </a:rPr>
              <a:t> </a:t>
            </a:r>
            <a:r>
              <a:rPr lang="fr-FR" b="1" kern="1400" dirty="0" err="1">
                <a:solidFill>
                  <a:srgbClr val="800080"/>
                </a:solidFill>
                <a:latin typeface="Garamond" panose="02020404030301010803" pitchFamily="18" charset="0"/>
              </a:rPr>
              <a:t>oak</a:t>
            </a:r>
            <a:endParaRPr lang="fr-FR" b="1" kern="1400" dirty="0">
              <a:solidFill>
                <a:srgbClr val="800080"/>
              </a:solidFill>
              <a:latin typeface="Garamond" panose="02020404030301010803" pitchFamily="18" charset="0"/>
            </a:endParaRPr>
          </a:p>
          <a:p>
            <a:pPr algn="ctr"/>
            <a:r>
              <a:rPr lang="fr-FR" b="1" i="1" kern="1400" dirty="0">
                <a:solidFill>
                  <a:srgbClr val="000000"/>
                </a:solidFill>
                <a:latin typeface="Garamond" panose="02020404030301010803" pitchFamily="18" charset="0"/>
              </a:rPr>
              <a:t>Quercus </a:t>
            </a:r>
            <a:r>
              <a:rPr lang="fr-FR" b="1" i="1" kern="1400" dirty="0" err="1">
                <a:solidFill>
                  <a:srgbClr val="000000"/>
                </a:solidFill>
                <a:latin typeface="Garamond" panose="02020404030301010803" pitchFamily="18" charset="0"/>
              </a:rPr>
              <a:t>petraea</a:t>
            </a:r>
            <a:r>
              <a:rPr lang="fr-FR" b="1" i="1" kern="1400" dirty="0">
                <a:solidFill>
                  <a:srgbClr val="000000"/>
                </a:solidFill>
                <a:latin typeface="Garamond" panose="02020404030301010803" pitchFamily="18" charset="0"/>
              </a:rPr>
              <a:t> (Matt.) </a:t>
            </a:r>
            <a:r>
              <a:rPr lang="fr-FR" b="1" i="1" kern="1400" dirty="0" err="1">
                <a:solidFill>
                  <a:srgbClr val="000000"/>
                </a:solidFill>
                <a:latin typeface="Garamond" panose="02020404030301010803" pitchFamily="18" charset="0"/>
              </a:rPr>
              <a:t>Liebl</a:t>
            </a:r>
            <a:r>
              <a:rPr lang="fr-FR" b="1" i="1" kern="1400" dirty="0">
                <a:solidFill>
                  <a:srgbClr val="000000"/>
                </a:solidFill>
                <a:latin typeface="Garamond" panose="02020404030301010803" pitchFamily="18" charset="0"/>
              </a:rPr>
              <a:t>.</a:t>
            </a:r>
            <a:endParaRPr lang="fr-FR" b="1" kern="1400" dirty="0">
              <a:solidFill>
                <a:srgbClr val="000000"/>
              </a:solidFill>
              <a:latin typeface="Garamond" panose="02020404030301010803" pitchFamily="18" charset="0"/>
            </a:endParaRPr>
          </a:p>
          <a:p>
            <a:pPr algn="ctr"/>
            <a:r>
              <a:rPr lang="fr-FR" sz="1200" b="1" kern="1400" dirty="0" err="1">
                <a:solidFill>
                  <a:srgbClr val="800000"/>
                </a:solidFill>
                <a:latin typeface="Garamond" panose="02020404030301010803" pitchFamily="18" charset="0"/>
              </a:rPr>
              <a:t>Fagaceae</a:t>
            </a:r>
            <a:r>
              <a:rPr lang="fr-FR" sz="1200" b="1" kern="1400" dirty="0">
                <a:solidFill>
                  <a:srgbClr val="800000"/>
                </a:solidFill>
                <a:latin typeface="Garamond" panose="02020404030301010803" pitchFamily="18" charset="0"/>
              </a:rPr>
              <a:t>	                                               </a:t>
            </a:r>
            <a:r>
              <a:rPr lang="fr-FR" sz="1200" kern="1400" dirty="0">
                <a:solidFill>
                  <a:srgbClr val="0000FF"/>
                </a:solidFill>
                <a:latin typeface="Garamond" panose="02020404030301010803" pitchFamily="18" charset="0"/>
              </a:rPr>
              <a:t>	</a:t>
            </a:r>
            <a:r>
              <a:rPr lang="fr-FR" sz="1200" b="1" kern="1400" dirty="0">
                <a:solidFill>
                  <a:srgbClr val="FF0000"/>
                </a:solidFill>
                <a:latin typeface="Garamond" panose="02020404030301010803" pitchFamily="18" charset="0"/>
              </a:rPr>
              <a:t>arbre</a:t>
            </a:r>
            <a:endParaRPr lang="fr-FR" sz="900" kern="1400" dirty="0">
              <a:solidFill>
                <a:srgbClr val="FF0000"/>
              </a:solidFill>
              <a:latin typeface="Times New Roman" panose="02020603050405020304" pitchFamily="18" charset="0"/>
            </a:endParaRPr>
          </a:p>
        </p:txBody>
      </p:sp>
      <p:pic>
        <p:nvPicPr>
          <p:cNvPr id="2050" name="Picture 2" descr="https://upload.wikimedia.org/wikipedia/commons/thumb/c/cf/Quercus_petraea_01.jpg/450px-Quercus_petraea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5313" y="-4008"/>
            <a:ext cx="428625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upload.wikimedia.org/wikipedia/commons/thumb/d/d1/Quercus_petraea_02.jpg/640px-Quercus_petraea_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6840" y="4693298"/>
            <a:ext cx="2886270" cy="216470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upload.wikimedia.org/wikipedia/commons/thumb/4/4f/Quercus_petraea_04.jpg/800px-Quercus_petraea_0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4171078"/>
            <a:ext cx="2014570" cy="2686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1791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dirty="0">
                <a:solidFill>
                  <a:srgbClr val="990000"/>
                </a:solidFill>
                <a:latin typeface="Garamond" panose="02020404030301010803" pitchFamily="18" charset="0"/>
              </a:rPr>
              <a:t>                                            </a:t>
            </a:r>
            <a:r>
              <a:rPr lang="fr-FR" sz="1200" b="1" kern="1400" dirty="0">
                <a:solidFill>
                  <a:srgbClr val="000080"/>
                </a:solidFill>
                <a:latin typeface="Garamond" panose="02020404030301010803" pitchFamily="18" charset="0"/>
              </a:rPr>
              <a:t> </a:t>
            </a:r>
            <a:r>
              <a:rPr lang="fr-FR" sz="1200" b="1" i="1" kern="1400" dirty="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3" name="Rectangle 2"/>
          <p:cNvSpPr/>
          <p:nvPr/>
        </p:nvSpPr>
        <p:spPr>
          <a:xfrm>
            <a:off x="833684" y="-4008"/>
            <a:ext cx="4221629" cy="4175086"/>
          </a:xfrm>
          <a:prstGeom prst="rect">
            <a:avLst/>
          </a:prstGeom>
        </p:spPr>
        <p:txBody>
          <a:bodyPr wrap="square">
            <a:spAutoFit/>
          </a:bodyPr>
          <a:lstStyle/>
          <a:p>
            <a:pPr algn="ctr"/>
            <a:r>
              <a:rPr lang="fr-FR" b="1" kern="1400" dirty="0">
                <a:solidFill>
                  <a:srgbClr val="0000FF"/>
                </a:solidFill>
                <a:latin typeface="Garamond" panose="02020404030301010803" pitchFamily="18" charset="0"/>
              </a:rPr>
              <a:t>CHÊNE PÉDONCULÉ</a:t>
            </a:r>
          </a:p>
          <a:p>
            <a:pPr algn="ctr"/>
            <a:r>
              <a:rPr lang="fr-FR" b="1" i="1" kern="1400" dirty="0">
                <a:solidFill>
                  <a:srgbClr val="0000FF"/>
                </a:solidFill>
                <a:latin typeface="Garamond" panose="02020404030301010803" pitchFamily="18" charset="0"/>
              </a:rPr>
              <a:t>‘</a:t>
            </a:r>
            <a:r>
              <a:rPr lang="fr-FR" b="1" i="1" kern="1400" dirty="0" err="1">
                <a:solidFill>
                  <a:srgbClr val="0000FF"/>
                </a:solidFill>
                <a:latin typeface="Garamond" panose="02020404030301010803" pitchFamily="18" charset="0"/>
              </a:rPr>
              <a:t>Chagne</a:t>
            </a:r>
            <a:r>
              <a:rPr lang="fr-FR" b="1" i="1" kern="1400" dirty="0">
                <a:solidFill>
                  <a:srgbClr val="0000FF"/>
                </a:solidFill>
                <a:latin typeface="Garamond" panose="02020404030301010803" pitchFamily="18" charset="0"/>
              </a:rPr>
              <a:t>’</a:t>
            </a:r>
            <a:endParaRPr lang="fr-FR" i="1" kern="1400" dirty="0">
              <a:solidFill>
                <a:srgbClr val="0000FF"/>
              </a:solidFill>
              <a:latin typeface="Garamond" panose="02020404030301010803" pitchFamily="18" charset="0"/>
            </a:endParaRPr>
          </a:p>
          <a:p>
            <a:pPr algn="ctr"/>
            <a:r>
              <a:rPr lang="fr-FR" b="1" kern="1400" dirty="0">
                <a:solidFill>
                  <a:srgbClr val="0000FF"/>
                </a:solidFill>
                <a:latin typeface="Garamond" panose="02020404030301010803" pitchFamily="18" charset="0"/>
              </a:rPr>
              <a:t>Chêne rouvre, Chêne blanc, </a:t>
            </a:r>
          </a:p>
          <a:p>
            <a:pPr algn="ctr"/>
            <a:r>
              <a:rPr lang="fr-FR" b="1" kern="1400" dirty="0">
                <a:solidFill>
                  <a:srgbClr val="0000FF"/>
                </a:solidFill>
                <a:latin typeface="Garamond" panose="02020404030301010803" pitchFamily="18" charset="0"/>
              </a:rPr>
              <a:t>Chêne femelle, (Chêne mâle), </a:t>
            </a:r>
          </a:p>
          <a:p>
            <a:pPr algn="ctr"/>
            <a:r>
              <a:rPr lang="fr-FR" b="1" kern="1400" dirty="0">
                <a:solidFill>
                  <a:srgbClr val="0000FF"/>
                </a:solidFill>
                <a:latin typeface="Garamond" panose="02020404030301010803" pitchFamily="18" charset="0"/>
              </a:rPr>
              <a:t>Chêne franc, Chêne à grappes, </a:t>
            </a:r>
          </a:p>
          <a:p>
            <a:pPr algn="ctr"/>
            <a:r>
              <a:rPr lang="fr-FR" b="1" kern="1400" dirty="0">
                <a:solidFill>
                  <a:srgbClr val="0000FF"/>
                </a:solidFill>
                <a:latin typeface="Garamond" panose="02020404030301010803" pitchFamily="18" charset="0"/>
              </a:rPr>
              <a:t>Chêne </a:t>
            </a:r>
            <a:r>
              <a:rPr lang="fr-FR" b="1" kern="1400" dirty="0" err="1">
                <a:solidFill>
                  <a:srgbClr val="0000FF"/>
                </a:solidFill>
                <a:latin typeface="Garamond" panose="02020404030301010803" pitchFamily="18" charset="0"/>
              </a:rPr>
              <a:t>gravelin</a:t>
            </a:r>
            <a:r>
              <a:rPr lang="fr-FR" b="1" kern="1400" dirty="0">
                <a:solidFill>
                  <a:srgbClr val="0000FF"/>
                </a:solidFill>
                <a:latin typeface="Garamond" panose="02020404030301010803" pitchFamily="18" charset="0"/>
              </a:rPr>
              <a:t>, </a:t>
            </a:r>
            <a:r>
              <a:rPr lang="fr-FR" b="1" kern="1400" dirty="0" err="1">
                <a:solidFill>
                  <a:srgbClr val="0000FF"/>
                </a:solidFill>
                <a:latin typeface="Garamond" panose="02020404030301010803" pitchFamily="18" charset="0"/>
              </a:rPr>
              <a:t>Grivelin</a:t>
            </a:r>
            <a:r>
              <a:rPr lang="fr-FR" b="1" kern="1400" dirty="0">
                <a:solidFill>
                  <a:srgbClr val="0000FF"/>
                </a:solidFill>
                <a:latin typeface="Garamond" panose="02020404030301010803" pitchFamily="18" charset="0"/>
              </a:rPr>
              <a:t>, </a:t>
            </a:r>
          </a:p>
          <a:p>
            <a:pPr algn="ctr"/>
            <a:r>
              <a:rPr lang="fr-FR" b="1" kern="1400" dirty="0">
                <a:solidFill>
                  <a:srgbClr val="0000FF"/>
                </a:solidFill>
                <a:latin typeface="Garamond" panose="02020404030301010803" pitchFamily="18" charset="0"/>
              </a:rPr>
              <a:t>Chêne allemand </a:t>
            </a:r>
            <a:r>
              <a:rPr lang="fr-FR" b="1" kern="1400" baseline="30000" dirty="0" err="1">
                <a:solidFill>
                  <a:srgbClr val="0000FF"/>
                </a:solidFill>
                <a:latin typeface="Garamond" panose="02020404030301010803" pitchFamily="18" charset="0"/>
              </a:rPr>
              <a:t>allemand</a:t>
            </a:r>
            <a:r>
              <a:rPr lang="fr-FR" b="1" kern="1400" dirty="0">
                <a:solidFill>
                  <a:srgbClr val="0000FF"/>
                </a:solidFill>
                <a:latin typeface="Garamond" panose="02020404030301010803" pitchFamily="18" charset="0"/>
              </a:rPr>
              <a:t>, </a:t>
            </a:r>
          </a:p>
          <a:p>
            <a:pPr algn="ctr"/>
            <a:r>
              <a:rPr lang="fr-FR" b="1" kern="1400" dirty="0">
                <a:solidFill>
                  <a:srgbClr val="0000FF"/>
                </a:solidFill>
                <a:latin typeface="Garamond" panose="02020404030301010803" pitchFamily="18" charset="0"/>
              </a:rPr>
              <a:t>Chêne anglais </a:t>
            </a:r>
            <a:r>
              <a:rPr lang="fr-FR" b="1" kern="1400" baseline="30000" dirty="0" err="1">
                <a:solidFill>
                  <a:srgbClr val="0000FF"/>
                </a:solidFill>
                <a:latin typeface="Garamond" panose="02020404030301010803" pitchFamily="18" charset="0"/>
              </a:rPr>
              <a:t>anglais</a:t>
            </a:r>
            <a:endParaRPr lang="fr-FR" kern="1400" dirty="0">
              <a:solidFill>
                <a:srgbClr val="0000FF"/>
              </a:solidFill>
              <a:latin typeface="Garamond" panose="02020404030301010803" pitchFamily="18" charset="0"/>
            </a:endParaRPr>
          </a:p>
          <a:p>
            <a:pPr algn="ctr"/>
            <a:r>
              <a:rPr lang="fr-FR" b="1" kern="1400" dirty="0">
                <a:solidFill>
                  <a:srgbClr val="008000"/>
                </a:solidFill>
                <a:latin typeface="Garamond" panose="02020404030301010803" pitchFamily="18" charset="0"/>
              </a:rPr>
              <a:t>Les feuilles </a:t>
            </a:r>
          </a:p>
          <a:p>
            <a:pPr algn="ctr"/>
            <a:r>
              <a:rPr lang="fr-FR" b="1" kern="1400" dirty="0">
                <a:solidFill>
                  <a:srgbClr val="008000"/>
                </a:solidFill>
                <a:latin typeface="Garamond" panose="02020404030301010803" pitchFamily="18" charset="0"/>
              </a:rPr>
              <a:t>du chêne pédonculé </a:t>
            </a:r>
          </a:p>
          <a:p>
            <a:pPr algn="ctr"/>
            <a:r>
              <a:rPr lang="fr-FR" b="1" kern="1400" dirty="0">
                <a:solidFill>
                  <a:srgbClr val="008000"/>
                </a:solidFill>
                <a:latin typeface="Garamond" panose="02020404030301010803" pitchFamily="18" charset="0"/>
              </a:rPr>
              <a:t>sont à peine pétiolées.</a:t>
            </a:r>
          </a:p>
          <a:p>
            <a:pPr algn="ctr"/>
            <a:r>
              <a:rPr lang="fr-FR" b="1" kern="1400" dirty="0" err="1">
                <a:solidFill>
                  <a:srgbClr val="993300"/>
                </a:solidFill>
                <a:latin typeface="Garamond" panose="02020404030301010803" pitchFamily="18" charset="0"/>
              </a:rPr>
              <a:t>Stieleiche</a:t>
            </a:r>
            <a:r>
              <a:rPr lang="fr-FR" b="1" kern="1400" dirty="0">
                <a:solidFill>
                  <a:srgbClr val="993300"/>
                </a:solidFill>
                <a:latin typeface="Garamond" panose="02020404030301010803" pitchFamily="18" charset="0"/>
              </a:rPr>
              <a:t>, Deutsche </a:t>
            </a:r>
            <a:r>
              <a:rPr lang="fr-FR" b="1" kern="1400" dirty="0" err="1">
                <a:solidFill>
                  <a:srgbClr val="993300"/>
                </a:solidFill>
                <a:latin typeface="Garamond" panose="02020404030301010803" pitchFamily="18" charset="0"/>
              </a:rPr>
              <a:t>Eiche</a:t>
            </a:r>
            <a:endParaRPr lang="fr-FR" b="1" kern="1400" dirty="0">
              <a:solidFill>
                <a:srgbClr val="993300"/>
              </a:solidFill>
              <a:latin typeface="Garamond" panose="02020404030301010803" pitchFamily="18" charset="0"/>
            </a:endParaRPr>
          </a:p>
          <a:p>
            <a:pPr algn="ctr"/>
            <a:r>
              <a:rPr lang="fr-FR" b="1" kern="1400" dirty="0" err="1">
                <a:solidFill>
                  <a:srgbClr val="800080"/>
                </a:solidFill>
                <a:latin typeface="Garamond" panose="02020404030301010803" pitchFamily="18" charset="0"/>
              </a:rPr>
              <a:t>Pedunculate</a:t>
            </a:r>
            <a:r>
              <a:rPr lang="fr-FR" b="1" kern="1400" dirty="0">
                <a:solidFill>
                  <a:srgbClr val="800080"/>
                </a:solidFill>
                <a:latin typeface="Garamond" panose="02020404030301010803" pitchFamily="18" charset="0"/>
              </a:rPr>
              <a:t> </a:t>
            </a:r>
            <a:r>
              <a:rPr lang="fr-FR" b="1" kern="1400" dirty="0" err="1">
                <a:solidFill>
                  <a:srgbClr val="800080"/>
                </a:solidFill>
                <a:latin typeface="Garamond" panose="02020404030301010803" pitchFamily="18" charset="0"/>
              </a:rPr>
              <a:t>oak</a:t>
            </a:r>
            <a:r>
              <a:rPr lang="fr-FR" b="1" kern="1400" dirty="0">
                <a:solidFill>
                  <a:srgbClr val="800080"/>
                </a:solidFill>
                <a:latin typeface="Garamond" panose="02020404030301010803" pitchFamily="18" charset="0"/>
              </a:rPr>
              <a:t>, English </a:t>
            </a:r>
            <a:r>
              <a:rPr lang="fr-FR" b="1" kern="1400" dirty="0" err="1">
                <a:solidFill>
                  <a:srgbClr val="800080"/>
                </a:solidFill>
                <a:latin typeface="Garamond" panose="02020404030301010803" pitchFamily="18" charset="0"/>
              </a:rPr>
              <a:t>oak</a:t>
            </a:r>
            <a:endParaRPr lang="fr-FR" b="1" kern="1400" dirty="0">
              <a:solidFill>
                <a:srgbClr val="800080"/>
              </a:solidFill>
              <a:latin typeface="Garamond" panose="02020404030301010803" pitchFamily="18" charset="0"/>
            </a:endParaRPr>
          </a:p>
          <a:p>
            <a:pPr algn="ctr"/>
            <a:r>
              <a:rPr lang="fr-FR" b="1" i="1" kern="1400" dirty="0">
                <a:solidFill>
                  <a:srgbClr val="000000"/>
                </a:solidFill>
                <a:latin typeface="Garamond" panose="02020404030301010803" pitchFamily="18" charset="0"/>
              </a:rPr>
              <a:t>Quercus </a:t>
            </a:r>
            <a:r>
              <a:rPr lang="fr-FR" b="1" i="1" kern="1400" dirty="0" err="1">
                <a:solidFill>
                  <a:srgbClr val="000000"/>
                </a:solidFill>
                <a:latin typeface="Garamond" panose="02020404030301010803" pitchFamily="18" charset="0"/>
              </a:rPr>
              <a:t>robur</a:t>
            </a:r>
            <a:r>
              <a:rPr lang="fr-FR" b="1" i="1" kern="1400" dirty="0">
                <a:solidFill>
                  <a:srgbClr val="000000"/>
                </a:solidFill>
                <a:latin typeface="Garamond" panose="02020404030301010803" pitchFamily="18" charset="0"/>
              </a:rPr>
              <a:t> </a:t>
            </a:r>
            <a:r>
              <a:rPr lang="fr-FR" b="1" kern="1400" dirty="0">
                <a:solidFill>
                  <a:srgbClr val="000000"/>
                </a:solidFill>
                <a:latin typeface="Garamond" panose="02020404030301010803" pitchFamily="18" charset="0"/>
              </a:rPr>
              <a:t>L.</a:t>
            </a:r>
          </a:p>
          <a:p>
            <a:pPr algn="ctr"/>
            <a:r>
              <a:rPr lang="fr-FR" sz="1200" b="1" kern="1400" dirty="0" err="1">
                <a:solidFill>
                  <a:srgbClr val="800000"/>
                </a:solidFill>
                <a:latin typeface="Garamond" panose="02020404030301010803" pitchFamily="18" charset="0"/>
              </a:rPr>
              <a:t>Fagaceae</a:t>
            </a:r>
            <a:r>
              <a:rPr lang="fr-FR" sz="1200" b="1" kern="1400" dirty="0">
                <a:solidFill>
                  <a:srgbClr val="800000"/>
                </a:solidFill>
                <a:latin typeface="Garamond" panose="02020404030301010803" pitchFamily="18" charset="0"/>
              </a:rPr>
              <a:t>	                                                </a:t>
            </a:r>
            <a:r>
              <a:rPr lang="fr-FR" sz="1200" kern="1400" dirty="0">
                <a:solidFill>
                  <a:srgbClr val="0000FF"/>
                </a:solidFill>
                <a:latin typeface="Garamond" panose="02020404030301010803" pitchFamily="18" charset="0"/>
              </a:rPr>
              <a:t>	</a:t>
            </a:r>
            <a:r>
              <a:rPr lang="fr-FR" sz="1200" b="1" kern="1400" dirty="0">
                <a:solidFill>
                  <a:srgbClr val="FF0000"/>
                </a:solidFill>
                <a:latin typeface="Garamond" panose="02020404030301010803" pitchFamily="18" charset="0"/>
              </a:rPr>
              <a:t>arbre</a:t>
            </a:r>
            <a:endParaRPr lang="fr-FR" sz="900" kern="1400" dirty="0">
              <a:solidFill>
                <a:srgbClr val="FF0000"/>
              </a:solidFill>
              <a:latin typeface="Times New Roman" panose="02020603050405020304" pitchFamily="18" charset="0"/>
            </a:endParaRPr>
          </a:p>
        </p:txBody>
      </p:sp>
      <p:pic>
        <p:nvPicPr>
          <p:cNvPr id="3074" name="Picture 2" descr="https://upload.wikimedia.org/wikipedia/commons/2/23/Duby_nad_Pozorkou_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5313" y="0"/>
            <a:ext cx="428625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upload.wikimedia.org/wikipedia/commons/thumb/b/b4/Quercus_Robur_031.jpg/1024px-Quercus_Robur_03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9388" y="4702628"/>
            <a:ext cx="2873828" cy="215537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upload.wikimedia.org/wikipedia/commons/thumb/d/d9/Quercus_robur_1.jpg/443px-Quercus_robur_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4171078"/>
            <a:ext cx="1987156" cy="2686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0097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dirty="0">
                <a:solidFill>
                  <a:srgbClr val="990000"/>
                </a:solidFill>
                <a:latin typeface="Garamond" panose="02020404030301010803" pitchFamily="18" charset="0"/>
              </a:rPr>
              <a:t>                                            </a:t>
            </a:r>
            <a:r>
              <a:rPr lang="fr-FR" sz="1200" b="1" kern="1400" dirty="0">
                <a:solidFill>
                  <a:srgbClr val="000080"/>
                </a:solidFill>
                <a:latin typeface="Garamond" panose="02020404030301010803" pitchFamily="18" charset="0"/>
              </a:rPr>
              <a:t> </a:t>
            </a:r>
            <a:r>
              <a:rPr lang="fr-FR" sz="1200" b="1" i="1" kern="1400" dirty="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3" name="Rectangle 2"/>
          <p:cNvSpPr/>
          <p:nvPr/>
        </p:nvSpPr>
        <p:spPr>
          <a:xfrm>
            <a:off x="833684" y="-4008"/>
            <a:ext cx="4221629" cy="3308598"/>
          </a:xfrm>
          <a:prstGeom prst="rect">
            <a:avLst/>
          </a:prstGeom>
        </p:spPr>
        <p:txBody>
          <a:bodyPr wrap="square">
            <a:spAutoFit/>
          </a:bodyPr>
          <a:lstStyle/>
          <a:p>
            <a:pPr algn="ctr"/>
            <a:endParaRPr lang="fr-FR" sz="2000" b="1" dirty="0">
              <a:solidFill>
                <a:srgbClr val="00B050"/>
              </a:solidFill>
              <a:latin typeface="Garamond" panose="02020404030301010803" pitchFamily="18" charset="0"/>
            </a:endParaRPr>
          </a:p>
          <a:p>
            <a:pPr algn="ctr"/>
            <a:r>
              <a:rPr lang="fr-FR" sz="2000" b="1" dirty="0">
                <a:solidFill>
                  <a:srgbClr val="00B050"/>
                </a:solidFill>
                <a:latin typeface="Garamond" panose="02020404030301010803" pitchFamily="18" charset="0"/>
              </a:rPr>
              <a:t>Souviens-toi </a:t>
            </a:r>
          </a:p>
          <a:p>
            <a:pPr algn="ctr"/>
            <a:r>
              <a:rPr lang="fr-FR" sz="2000" b="1" dirty="0">
                <a:solidFill>
                  <a:srgbClr val="00B050"/>
                </a:solidFill>
                <a:latin typeface="Garamond" panose="02020404030301010803" pitchFamily="18" charset="0"/>
              </a:rPr>
              <a:t>qu’avant d’être </a:t>
            </a:r>
          </a:p>
          <a:p>
            <a:pPr algn="ctr"/>
            <a:r>
              <a:rPr lang="fr-FR" sz="2000" b="1" dirty="0">
                <a:solidFill>
                  <a:srgbClr val="00B050"/>
                </a:solidFill>
                <a:latin typeface="Garamond" panose="02020404030301010803" pitchFamily="18" charset="0"/>
              </a:rPr>
              <a:t>un chêne, </a:t>
            </a:r>
          </a:p>
          <a:p>
            <a:pPr algn="ctr"/>
            <a:endParaRPr lang="fr-FR" sz="2000" b="1" dirty="0">
              <a:solidFill>
                <a:srgbClr val="00B050"/>
              </a:solidFill>
              <a:latin typeface="Garamond" panose="02020404030301010803" pitchFamily="18" charset="0"/>
            </a:endParaRPr>
          </a:p>
          <a:p>
            <a:pPr algn="ctr"/>
            <a:r>
              <a:rPr lang="fr-FR" sz="2000" b="1" dirty="0">
                <a:solidFill>
                  <a:srgbClr val="00B050"/>
                </a:solidFill>
                <a:latin typeface="Garamond" panose="02020404030301010803" pitchFamily="18" charset="0"/>
              </a:rPr>
              <a:t>tu as été </a:t>
            </a:r>
          </a:p>
          <a:p>
            <a:pPr algn="ctr"/>
            <a:r>
              <a:rPr lang="fr-FR" sz="2000" b="1" dirty="0">
                <a:solidFill>
                  <a:srgbClr val="00B050"/>
                </a:solidFill>
                <a:latin typeface="Garamond" panose="02020404030301010803" pitchFamily="18" charset="0"/>
              </a:rPr>
              <a:t>un gland.</a:t>
            </a:r>
          </a:p>
          <a:p>
            <a:pPr algn="ctr"/>
            <a:endParaRPr lang="fr-FR" sz="2000" b="1" dirty="0">
              <a:solidFill>
                <a:srgbClr val="00B050"/>
              </a:solidFill>
              <a:latin typeface="Garamond" panose="02020404030301010803" pitchFamily="18" charset="0"/>
            </a:endParaRPr>
          </a:p>
          <a:p>
            <a:pPr algn="r"/>
            <a:endParaRPr lang="fr-FR" sz="2000" b="1" dirty="0">
              <a:solidFill>
                <a:srgbClr val="00B050"/>
              </a:solidFill>
              <a:latin typeface="Garamond" panose="02020404030301010803" pitchFamily="18" charset="0"/>
            </a:endParaRPr>
          </a:p>
          <a:p>
            <a:pPr algn="r"/>
            <a:r>
              <a:rPr lang="fr-FR" sz="2000" b="1" dirty="0">
                <a:solidFill>
                  <a:srgbClr val="00B050"/>
                </a:solidFill>
                <a:latin typeface="Garamond" panose="02020404030301010803" pitchFamily="18" charset="0"/>
              </a:rPr>
              <a:t>Anonyme</a:t>
            </a:r>
            <a:endParaRPr lang="fr-FR" sz="2000" dirty="0">
              <a:solidFill>
                <a:srgbClr val="00B050"/>
              </a:solidFill>
              <a:latin typeface="Garamond" panose="02020404030301010803" pitchFamily="18" charset="0"/>
            </a:endParaRPr>
          </a:p>
          <a:p>
            <a:pPr algn="ctr"/>
            <a:endParaRPr lang="fr-FR" sz="900" kern="1400" dirty="0">
              <a:solidFill>
                <a:srgbClr val="FF0000"/>
              </a:solidFill>
              <a:latin typeface="Times New Roman" panose="02020603050405020304" pitchFamily="18" charset="0"/>
            </a:endParaRPr>
          </a:p>
        </p:txBody>
      </p:sp>
      <p:pic>
        <p:nvPicPr>
          <p:cNvPr id="3074" name="Picture 2" descr="https://upload.wikimedia.org/wikipedia/commons/2/23/Duby_nad_Pozorkou_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5313" y="0"/>
            <a:ext cx="428625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upload.wikimedia.org/wikipedia/commons/thumb/b/b4/Quercus_Robur_031.jpg/1024px-Quercus_Robur_03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9388" y="4702628"/>
            <a:ext cx="2873828" cy="215537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upload.wikimedia.org/wikipedia/commons/thumb/d/d9/Quercus_robur_1.jpg/443px-Quercus_robur_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4171078"/>
            <a:ext cx="1987156" cy="2686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2412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dirty="0">
                <a:solidFill>
                  <a:srgbClr val="990000"/>
                </a:solidFill>
                <a:latin typeface="Garamond" panose="02020404030301010803" pitchFamily="18" charset="0"/>
              </a:rPr>
              <a:t>                                            </a:t>
            </a:r>
            <a:r>
              <a:rPr lang="fr-FR" sz="1200" b="1" kern="1400" dirty="0">
                <a:solidFill>
                  <a:srgbClr val="000080"/>
                </a:solidFill>
                <a:latin typeface="Garamond" panose="02020404030301010803" pitchFamily="18" charset="0"/>
              </a:rPr>
              <a:t> </a:t>
            </a:r>
            <a:r>
              <a:rPr lang="fr-FR" sz="1200" b="1" i="1" kern="1400" dirty="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3" name="Rectangle 2"/>
          <p:cNvSpPr/>
          <p:nvPr/>
        </p:nvSpPr>
        <p:spPr>
          <a:xfrm>
            <a:off x="833684" y="-4008"/>
            <a:ext cx="4221629" cy="6986528"/>
          </a:xfrm>
          <a:prstGeom prst="rect">
            <a:avLst/>
          </a:prstGeom>
        </p:spPr>
        <p:txBody>
          <a:bodyPr wrap="square">
            <a:spAutoFit/>
          </a:bodyPr>
          <a:lstStyle/>
          <a:p>
            <a:r>
              <a:rPr lang="fr-FR" sz="2000" dirty="0">
                <a:latin typeface="Garamond" panose="02020404030301010803" pitchFamily="18" charset="0"/>
              </a:rPr>
              <a:t>Le Chêne et le Roseau</a:t>
            </a:r>
          </a:p>
          <a:p>
            <a:endParaRPr lang="fr-FR" sz="1600" dirty="0">
              <a:latin typeface="Garamond" panose="02020404030301010803" pitchFamily="18" charset="0"/>
            </a:endParaRPr>
          </a:p>
          <a:p>
            <a:r>
              <a:rPr lang="fr-FR" sz="1600" dirty="0">
                <a:latin typeface="Garamond" panose="02020404030301010803" pitchFamily="18" charset="0"/>
              </a:rPr>
              <a:t>Le Chêne un jour dit au Roseau :</a:t>
            </a:r>
          </a:p>
          <a:p>
            <a:br>
              <a:rPr lang="fr-FR" sz="1600" dirty="0">
                <a:latin typeface="Garamond" panose="02020404030301010803" pitchFamily="18" charset="0"/>
              </a:rPr>
            </a:br>
            <a:r>
              <a:rPr lang="fr-FR" sz="1600" dirty="0">
                <a:latin typeface="Garamond" panose="02020404030301010803" pitchFamily="18" charset="0"/>
              </a:rPr>
              <a:t>« Vous avez bien sujet d'accuser la Nature ;</a:t>
            </a:r>
            <a:br>
              <a:rPr lang="fr-FR" sz="1600" dirty="0">
                <a:latin typeface="Garamond" panose="02020404030301010803" pitchFamily="18" charset="0"/>
              </a:rPr>
            </a:br>
            <a:r>
              <a:rPr lang="fr-FR" sz="1600" dirty="0">
                <a:latin typeface="Garamond" panose="02020404030301010803" pitchFamily="18" charset="0"/>
              </a:rPr>
              <a:t>Un Roitelet pour vous est un pesant fardeau.</a:t>
            </a:r>
            <a:br>
              <a:rPr lang="fr-FR" sz="1600" dirty="0">
                <a:latin typeface="Garamond" panose="02020404030301010803" pitchFamily="18" charset="0"/>
              </a:rPr>
            </a:br>
            <a:r>
              <a:rPr lang="fr-FR" sz="1600" dirty="0">
                <a:latin typeface="Garamond" panose="02020404030301010803" pitchFamily="18" charset="0"/>
              </a:rPr>
              <a:t>Le moindre vent, qui d'aventure</a:t>
            </a:r>
            <a:br>
              <a:rPr lang="fr-FR" sz="1600" dirty="0">
                <a:latin typeface="Garamond" panose="02020404030301010803" pitchFamily="18" charset="0"/>
              </a:rPr>
            </a:br>
            <a:r>
              <a:rPr lang="fr-FR" sz="1600" dirty="0">
                <a:latin typeface="Garamond" panose="02020404030301010803" pitchFamily="18" charset="0"/>
              </a:rPr>
              <a:t>Fait rider la face de l'eau,</a:t>
            </a:r>
            <a:br>
              <a:rPr lang="fr-FR" sz="1600" dirty="0">
                <a:latin typeface="Garamond" panose="02020404030301010803" pitchFamily="18" charset="0"/>
              </a:rPr>
            </a:br>
            <a:r>
              <a:rPr lang="fr-FR" sz="1600" dirty="0">
                <a:latin typeface="Garamond" panose="02020404030301010803" pitchFamily="18" charset="0"/>
              </a:rPr>
              <a:t>Vous oblige à baisser la tête :</a:t>
            </a:r>
            <a:br>
              <a:rPr lang="fr-FR" sz="1600" dirty="0">
                <a:latin typeface="Garamond" panose="02020404030301010803" pitchFamily="18" charset="0"/>
              </a:rPr>
            </a:br>
            <a:r>
              <a:rPr lang="fr-FR" sz="1600" dirty="0">
                <a:latin typeface="Garamond" panose="02020404030301010803" pitchFamily="18" charset="0"/>
              </a:rPr>
              <a:t>Cependant que mon front, au Caucase pareil,</a:t>
            </a:r>
            <a:br>
              <a:rPr lang="fr-FR" sz="1600" dirty="0">
                <a:latin typeface="Garamond" panose="02020404030301010803" pitchFamily="18" charset="0"/>
              </a:rPr>
            </a:br>
            <a:r>
              <a:rPr lang="fr-FR" sz="1600" dirty="0">
                <a:latin typeface="Garamond" panose="02020404030301010803" pitchFamily="18" charset="0"/>
              </a:rPr>
              <a:t>Non content d'arrêter les rayons du soleil,</a:t>
            </a:r>
            <a:br>
              <a:rPr lang="fr-FR" sz="1600" dirty="0">
                <a:latin typeface="Garamond" panose="02020404030301010803" pitchFamily="18" charset="0"/>
              </a:rPr>
            </a:br>
            <a:r>
              <a:rPr lang="fr-FR" sz="1600" dirty="0">
                <a:latin typeface="Garamond" panose="02020404030301010803" pitchFamily="18" charset="0"/>
              </a:rPr>
              <a:t>Brave l'effort de la tempête.</a:t>
            </a:r>
            <a:br>
              <a:rPr lang="fr-FR" sz="1600" dirty="0">
                <a:latin typeface="Garamond" panose="02020404030301010803" pitchFamily="18" charset="0"/>
              </a:rPr>
            </a:br>
            <a:r>
              <a:rPr lang="fr-FR" sz="1600" dirty="0">
                <a:latin typeface="Garamond" panose="02020404030301010803" pitchFamily="18" charset="0"/>
              </a:rPr>
              <a:t>Tout vous est Aquilon, tout me semble Zéphyr.</a:t>
            </a:r>
            <a:br>
              <a:rPr lang="fr-FR" sz="1600" dirty="0">
                <a:latin typeface="Garamond" panose="02020404030301010803" pitchFamily="18" charset="0"/>
              </a:rPr>
            </a:br>
            <a:r>
              <a:rPr lang="fr-FR" sz="1600" dirty="0" err="1">
                <a:latin typeface="Garamond" panose="02020404030301010803" pitchFamily="18" charset="0"/>
              </a:rPr>
              <a:t>Encor</a:t>
            </a:r>
            <a:r>
              <a:rPr lang="fr-FR" sz="1600" dirty="0">
                <a:latin typeface="Garamond" panose="02020404030301010803" pitchFamily="18" charset="0"/>
              </a:rPr>
              <a:t> si vous naissiez à l'abri du feuillage</a:t>
            </a:r>
            <a:br>
              <a:rPr lang="fr-FR" sz="1600" dirty="0">
                <a:latin typeface="Garamond" panose="02020404030301010803" pitchFamily="18" charset="0"/>
              </a:rPr>
            </a:br>
            <a:r>
              <a:rPr lang="fr-FR" sz="1600" dirty="0">
                <a:latin typeface="Garamond" panose="02020404030301010803" pitchFamily="18" charset="0"/>
              </a:rPr>
              <a:t>Dont je couvre le voisinage,</a:t>
            </a:r>
            <a:br>
              <a:rPr lang="fr-FR" sz="1600" dirty="0">
                <a:latin typeface="Garamond" panose="02020404030301010803" pitchFamily="18" charset="0"/>
              </a:rPr>
            </a:br>
            <a:r>
              <a:rPr lang="fr-FR" sz="1600" dirty="0">
                <a:latin typeface="Garamond" panose="02020404030301010803" pitchFamily="18" charset="0"/>
              </a:rPr>
              <a:t>Vous n'auriez pas tant à souffrir :</a:t>
            </a:r>
            <a:br>
              <a:rPr lang="fr-FR" sz="1600" dirty="0">
                <a:latin typeface="Garamond" panose="02020404030301010803" pitchFamily="18" charset="0"/>
              </a:rPr>
            </a:br>
            <a:r>
              <a:rPr lang="fr-FR" sz="1600" dirty="0">
                <a:latin typeface="Garamond" panose="02020404030301010803" pitchFamily="18" charset="0"/>
              </a:rPr>
              <a:t>Je vous défendrais de l'orage ;</a:t>
            </a:r>
            <a:br>
              <a:rPr lang="fr-FR" sz="1600" dirty="0">
                <a:latin typeface="Garamond" panose="02020404030301010803" pitchFamily="18" charset="0"/>
              </a:rPr>
            </a:br>
            <a:r>
              <a:rPr lang="fr-FR" sz="1600" dirty="0">
                <a:latin typeface="Garamond" panose="02020404030301010803" pitchFamily="18" charset="0"/>
              </a:rPr>
              <a:t>Mais vous naissez le plus souvent</a:t>
            </a:r>
            <a:br>
              <a:rPr lang="fr-FR" sz="1600" dirty="0">
                <a:latin typeface="Garamond" panose="02020404030301010803" pitchFamily="18" charset="0"/>
              </a:rPr>
            </a:br>
            <a:r>
              <a:rPr lang="fr-FR" sz="1600" dirty="0">
                <a:latin typeface="Garamond" panose="02020404030301010803" pitchFamily="18" charset="0"/>
              </a:rPr>
              <a:t>Sur les humides bords des Royaumes du vent.</a:t>
            </a:r>
            <a:br>
              <a:rPr lang="fr-FR" sz="1600" dirty="0">
                <a:latin typeface="Garamond" panose="02020404030301010803" pitchFamily="18" charset="0"/>
              </a:rPr>
            </a:br>
            <a:r>
              <a:rPr lang="fr-FR" sz="1600" dirty="0">
                <a:latin typeface="Garamond" panose="02020404030301010803" pitchFamily="18" charset="0"/>
              </a:rPr>
              <a:t>La nature envers vous me semble bien injuste.</a:t>
            </a:r>
          </a:p>
          <a:p>
            <a:br>
              <a:rPr lang="fr-FR" sz="1600" dirty="0">
                <a:latin typeface="Garamond" panose="02020404030301010803" pitchFamily="18" charset="0"/>
              </a:rPr>
            </a:br>
            <a:r>
              <a:rPr lang="fr-FR" sz="1600" dirty="0">
                <a:latin typeface="Garamond" panose="02020404030301010803" pitchFamily="18" charset="0"/>
              </a:rPr>
              <a:t>- Votre compassion, lui répondit l'Arbuste,</a:t>
            </a:r>
            <a:br>
              <a:rPr lang="fr-FR" sz="1600" dirty="0">
                <a:latin typeface="Garamond" panose="02020404030301010803" pitchFamily="18" charset="0"/>
              </a:rPr>
            </a:br>
            <a:r>
              <a:rPr lang="fr-FR" sz="1600" dirty="0">
                <a:latin typeface="Garamond" panose="02020404030301010803" pitchFamily="18" charset="0"/>
              </a:rPr>
              <a:t>Part d'un bon naturel ; mais quittez ce souci.</a:t>
            </a:r>
            <a:br>
              <a:rPr lang="fr-FR" sz="1600" dirty="0">
                <a:latin typeface="Garamond" panose="02020404030301010803" pitchFamily="18" charset="0"/>
              </a:rPr>
            </a:br>
            <a:r>
              <a:rPr lang="fr-FR" sz="1600" dirty="0">
                <a:latin typeface="Garamond" panose="02020404030301010803" pitchFamily="18" charset="0"/>
              </a:rPr>
              <a:t>Les vents me sont moins qu'à vous redoutables.</a:t>
            </a:r>
            <a:br>
              <a:rPr lang="fr-FR" sz="1600" dirty="0">
                <a:latin typeface="Garamond" panose="02020404030301010803" pitchFamily="18" charset="0"/>
              </a:rPr>
            </a:br>
            <a:r>
              <a:rPr lang="fr-FR" sz="1600" dirty="0">
                <a:latin typeface="Garamond" panose="02020404030301010803" pitchFamily="18" charset="0"/>
              </a:rPr>
              <a:t>Je plie, et ne romps pas. Vous avez jusqu'ici</a:t>
            </a:r>
            <a:br>
              <a:rPr lang="fr-FR" sz="1600" dirty="0">
                <a:latin typeface="Garamond" panose="02020404030301010803" pitchFamily="18" charset="0"/>
              </a:rPr>
            </a:br>
            <a:r>
              <a:rPr lang="fr-FR" sz="1600" dirty="0">
                <a:latin typeface="Garamond" panose="02020404030301010803" pitchFamily="18" charset="0"/>
              </a:rPr>
              <a:t>Contre leurs coups épouvantables</a:t>
            </a:r>
            <a:br>
              <a:rPr lang="fr-FR" sz="1600" dirty="0">
                <a:latin typeface="Garamond" panose="02020404030301010803" pitchFamily="18" charset="0"/>
              </a:rPr>
            </a:br>
            <a:r>
              <a:rPr lang="fr-FR" sz="1600" dirty="0">
                <a:latin typeface="Garamond" panose="02020404030301010803" pitchFamily="18" charset="0"/>
              </a:rPr>
              <a:t>Résisté sans courber le dos ;</a:t>
            </a:r>
            <a:endParaRPr lang="fr-FR" sz="1600" kern="1400" dirty="0">
              <a:solidFill>
                <a:srgbClr val="FF0000"/>
              </a:solidFill>
              <a:latin typeface="Garamond" panose="02020404030301010803" pitchFamily="18" charset="0"/>
            </a:endParaRPr>
          </a:p>
        </p:txBody>
      </p:sp>
      <p:pic>
        <p:nvPicPr>
          <p:cNvPr id="4098" name="Picture 2" descr="https://upload.wikimedia.org/wikipedia/commons/b/b4/Brooklyn_Museum_-_The_Oak_and_the_Reeds_%28Le_ch%C3%AAne_et_les_roseaux%29_-_Honor%C3%A9_Daumi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5907" y="-4008"/>
            <a:ext cx="4292437" cy="321373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7333861" y="2929813"/>
            <a:ext cx="2024483" cy="338554"/>
          </a:xfrm>
          <a:prstGeom prst="rect">
            <a:avLst/>
          </a:prstGeom>
          <a:noFill/>
        </p:spPr>
        <p:txBody>
          <a:bodyPr wrap="square" rtlCol="0">
            <a:spAutoFit/>
          </a:bodyPr>
          <a:lstStyle/>
          <a:p>
            <a:pPr algn="r"/>
            <a:r>
              <a:rPr lang="fr-FR" sz="1600" dirty="0">
                <a:latin typeface="Garamond" panose="02020404030301010803" pitchFamily="18" charset="0"/>
              </a:rPr>
              <a:t>Honoré Daumier</a:t>
            </a:r>
          </a:p>
        </p:txBody>
      </p:sp>
      <p:sp>
        <p:nvSpPr>
          <p:cNvPr id="4" name="ZoneTexte 3"/>
          <p:cNvSpPr txBox="1"/>
          <p:nvPr/>
        </p:nvSpPr>
        <p:spPr>
          <a:xfrm>
            <a:off x="5055313" y="3579063"/>
            <a:ext cx="4303031" cy="3046988"/>
          </a:xfrm>
          <a:prstGeom prst="rect">
            <a:avLst/>
          </a:prstGeom>
          <a:noFill/>
        </p:spPr>
        <p:txBody>
          <a:bodyPr wrap="square" rtlCol="0">
            <a:spAutoFit/>
          </a:bodyPr>
          <a:lstStyle/>
          <a:p>
            <a:r>
              <a:rPr lang="fr-FR" sz="1600" dirty="0">
                <a:latin typeface="Garamond" panose="02020404030301010803" pitchFamily="18" charset="0"/>
              </a:rPr>
              <a:t>Mais attendons la fin. »  Comme il disait ces mots,</a:t>
            </a:r>
            <a:br>
              <a:rPr lang="fr-FR" sz="1600" dirty="0">
                <a:latin typeface="Garamond" panose="02020404030301010803" pitchFamily="18" charset="0"/>
              </a:rPr>
            </a:br>
            <a:r>
              <a:rPr lang="fr-FR" sz="1600" dirty="0">
                <a:latin typeface="Garamond" panose="02020404030301010803" pitchFamily="18" charset="0"/>
              </a:rPr>
              <a:t>Du bout de l'horizon accourt avec furie</a:t>
            </a:r>
            <a:br>
              <a:rPr lang="fr-FR" sz="1600" dirty="0">
                <a:latin typeface="Garamond" panose="02020404030301010803" pitchFamily="18" charset="0"/>
              </a:rPr>
            </a:br>
            <a:r>
              <a:rPr lang="fr-FR" sz="1600" dirty="0">
                <a:latin typeface="Garamond" panose="02020404030301010803" pitchFamily="18" charset="0"/>
              </a:rPr>
              <a:t>Le plus terrible des enfants</a:t>
            </a:r>
            <a:br>
              <a:rPr lang="fr-FR" sz="1600" dirty="0">
                <a:latin typeface="Garamond" panose="02020404030301010803" pitchFamily="18" charset="0"/>
              </a:rPr>
            </a:br>
            <a:r>
              <a:rPr lang="fr-FR" sz="1600" dirty="0">
                <a:latin typeface="Garamond" panose="02020404030301010803" pitchFamily="18" charset="0"/>
              </a:rPr>
              <a:t>Que le Nord eût portés jusque-là dans ses flancs.</a:t>
            </a:r>
            <a:br>
              <a:rPr lang="fr-FR" sz="1600" dirty="0">
                <a:latin typeface="Garamond" panose="02020404030301010803" pitchFamily="18" charset="0"/>
              </a:rPr>
            </a:br>
            <a:r>
              <a:rPr lang="fr-FR" sz="1600" dirty="0">
                <a:latin typeface="Garamond" panose="02020404030301010803" pitchFamily="18" charset="0"/>
              </a:rPr>
              <a:t>L'Arbre tient bon ; le Roseau plie.</a:t>
            </a:r>
            <a:br>
              <a:rPr lang="fr-FR" sz="1600" dirty="0">
                <a:latin typeface="Garamond" panose="02020404030301010803" pitchFamily="18" charset="0"/>
              </a:rPr>
            </a:br>
            <a:r>
              <a:rPr lang="fr-FR" sz="1600" dirty="0">
                <a:latin typeface="Garamond" panose="02020404030301010803" pitchFamily="18" charset="0"/>
              </a:rPr>
              <a:t>Le vent redouble ses efforts,</a:t>
            </a:r>
            <a:br>
              <a:rPr lang="fr-FR" sz="1600" dirty="0">
                <a:latin typeface="Garamond" panose="02020404030301010803" pitchFamily="18" charset="0"/>
              </a:rPr>
            </a:br>
            <a:r>
              <a:rPr lang="fr-FR" sz="1600" dirty="0">
                <a:latin typeface="Garamond" panose="02020404030301010803" pitchFamily="18" charset="0"/>
              </a:rPr>
              <a:t>Et fait si bien qu'il déracine</a:t>
            </a:r>
            <a:br>
              <a:rPr lang="fr-FR" sz="1600" dirty="0">
                <a:latin typeface="Garamond" panose="02020404030301010803" pitchFamily="18" charset="0"/>
              </a:rPr>
            </a:br>
            <a:r>
              <a:rPr lang="fr-FR" sz="1600" dirty="0">
                <a:latin typeface="Garamond" panose="02020404030301010803" pitchFamily="18" charset="0"/>
              </a:rPr>
              <a:t>Celui de qui la tête au Ciel était voisine</a:t>
            </a:r>
            <a:br>
              <a:rPr lang="fr-FR" sz="1600" dirty="0">
                <a:latin typeface="Garamond" panose="02020404030301010803" pitchFamily="18" charset="0"/>
              </a:rPr>
            </a:br>
            <a:r>
              <a:rPr lang="fr-FR" sz="1600" dirty="0">
                <a:latin typeface="Garamond" panose="02020404030301010803" pitchFamily="18" charset="0"/>
              </a:rPr>
              <a:t>Et dont les pieds touchaient à l'Empire des Morts.</a:t>
            </a:r>
          </a:p>
          <a:p>
            <a:endParaRPr lang="fr-FR" sz="1600" dirty="0">
              <a:latin typeface="Garamond" panose="02020404030301010803" pitchFamily="18" charset="0"/>
            </a:endParaRPr>
          </a:p>
          <a:p>
            <a:pPr algn="r"/>
            <a:r>
              <a:rPr lang="fr-FR" sz="1600" dirty="0">
                <a:latin typeface="Garamond" panose="02020404030301010803" pitchFamily="18" charset="0"/>
              </a:rPr>
              <a:t>Jean de la Fontaine</a:t>
            </a:r>
          </a:p>
          <a:p>
            <a:pPr algn="r"/>
            <a:r>
              <a:rPr lang="fr-FR" sz="1600" dirty="0">
                <a:latin typeface="Garamond" panose="02020404030301010803" pitchFamily="18" charset="0"/>
              </a:rPr>
              <a:t>Fables</a:t>
            </a:r>
          </a:p>
        </p:txBody>
      </p:sp>
      <p:sp>
        <p:nvSpPr>
          <p:cNvPr id="6" name="ZoneTexte 5"/>
          <p:cNvSpPr txBox="1"/>
          <p:nvPr/>
        </p:nvSpPr>
        <p:spPr>
          <a:xfrm>
            <a:off x="9358344" y="6334780"/>
            <a:ext cx="2833656" cy="523220"/>
          </a:xfrm>
          <a:prstGeom prst="rect">
            <a:avLst/>
          </a:prstGeom>
          <a:noFill/>
        </p:spPr>
        <p:txBody>
          <a:bodyPr wrap="square" rtlCol="0">
            <a:spAutoFit/>
          </a:bodyPr>
          <a:lstStyle/>
          <a:p>
            <a:pPr algn="ctr"/>
            <a:r>
              <a:rPr lang="fr-FR" sz="1400" dirty="0">
                <a:solidFill>
                  <a:srgbClr val="000000"/>
                </a:solidFill>
                <a:highlight>
                  <a:srgbClr val="000000"/>
                </a:highlight>
                <a:latin typeface="Garamond" panose="02020404030301010803" pitchFamily="18" charset="0"/>
                <a:hlinkClick r:id="rId5"/>
              </a:rPr>
              <a:t>https://www.youtube.com/watch?v=StmD5tbFR90</a:t>
            </a:r>
            <a:r>
              <a:rPr lang="fr-FR" sz="1400" dirty="0">
                <a:solidFill>
                  <a:srgbClr val="000000"/>
                </a:solidFill>
                <a:highlight>
                  <a:srgbClr val="000000"/>
                </a:highlight>
                <a:latin typeface="Garamond" panose="02020404030301010803" pitchFamily="18" charset="0"/>
              </a:rPr>
              <a:t>   </a:t>
            </a:r>
          </a:p>
        </p:txBody>
      </p:sp>
      <p:pic>
        <p:nvPicPr>
          <p:cNvPr id="8" name="i8ywnNNrpDs">
            <a:hlinkClick r:id="" action="ppaction://media"/>
          </p:cNvPr>
          <p:cNvPicPr>
            <a:picLocks noRot="1" noChangeAspect="1"/>
          </p:cNvPicPr>
          <p:nvPr>
            <a:videoFile r:link="rId1"/>
          </p:nvPr>
        </p:nvPicPr>
        <p:blipFill>
          <a:blip r:embed="rId6"/>
          <a:stretch>
            <a:fillRect/>
          </a:stretch>
        </p:blipFill>
        <p:spPr>
          <a:xfrm>
            <a:off x="9678955" y="3489256"/>
            <a:ext cx="2438400" cy="1828800"/>
          </a:xfrm>
          <a:prstGeom prst="rect">
            <a:avLst/>
          </a:prstGeom>
        </p:spPr>
      </p:pic>
    </p:spTree>
    <p:extLst>
      <p:ext uri="{BB962C8B-B14F-4D97-AF65-F5344CB8AC3E}">
        <p14:creationId xmlns:p14="http://schemas.microsoft.com/office/powerpoint/2010/main" val="209279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dirty="0">
                <a:solidFill>
                  <a:srgbClr val="990000"/>
                </a:solidFill>
                <a:latin typeface="Garamond" panose="02020404030301010803" pitchFamily="18" charset="0"/>
              </a:rPr>
              <a:t>                                            </a:t>
            </a:r>
            <a:r>
              <a:rPr lang="fr-FR" sz="1200" b="1" kern="1400" dirty="0">
                <a:solidFill>
                  <a:srgbClr val="000080"/>
                </a:solidFill>
                <a:latin typeface="Garamond" panose="02020404030301010803" pitchFamily="18" charset="0"/>
              </a:rPr>
              <a:t> </a:t>
            </a:r>
            <a:r>
              <a:rPr lang="fr-FR" sz="1200" b="1" i="1" kern="1400" dirty="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2" name="Rectangle 1">
            <a:extLst>
              <a:ext uri="{FF2B5EF4-FFF2-40B4-BE49-F238E27FC236}">
                <a16:creationId xmlns:a16="http://schemas.microsoft.com/office/drawing/2014/main" id="{36A0B98C-8D73-44B5-B5C7-EA23E3EACE62}"/>
              </a:ext>
            </a:extLst>
          </p:cNvPr>
          <p:cNvSpPr/>
          <p:nvPr/>
        </p:nvSpPr>
        <p:spPr>
          <a:xfrm>
            <a:off x="833684" y="0"/>
            <a:ext cx="3407390" cy="4154984"/>
          </a:xfrm>
          <a:prstGeom prst="rect">
            <a:avLst/>
          </a:prstGeom>
        </p:spPr>
        <p:txBody>
          <a:bodyPr wrap="square">
            <a:spAutoFit/>
          </a:bodyPr>
          <a:lstStyle/>
          <a:p>
            <a:pPr algn="ctr"/>
            <a:r>
              <a:rPr lang="fr-FR" b="1" kern="1400" dirty="0">
                <a:solidFill>
                  <a:srgbClr val="0000FF"/>
                </a:solidFill>
                <a:latin typeface="Garamond" panose="02020404030301010803" pitchFamily="18" charset="0"/>
              </a:rPr>
              <a:t>PEUPLIER BLANC</a:t>
            </a:r>
          </a:p>
          <a:p>
            <a:pPr algn="ctr"/>
            <a:r>
              <a:rPr lang="fr-FR" b="1" i="1" kern="1400" dirty="0">
                <a:solidFill>
                  <a:srgbClr val="0000FF"/>
                </a:solidFill>
                <a:latin typeface="Garamond" panose="02020404030301010803" pitchFamily="18" charset="0"/>
              </a:rPr>
              <a:t>‘</a:t>
            </a:r>
            <a:r>
              <a:rPr lang="fr-FR" b="1" i="1" kern="1400" dirty="0" err="1">
                <a:solidFill>
                  <a:srgbClr val="0000FF"/>
                </a:solidFill>
                <a:latin typeface="Garamond" panose="02020404030301010803" pitchFamily="18" charset="0"/>
              </a:rPr>
              <a:t>Boes-bllan</a:t>
            </a:r>
            <a:r>
              <a:rPr lang="fr-FR" b="1" i="1" kern="1400" dirty="0">
                <a:solidFill>
                  <a:srgbClr val="0000FF"/>
                </a:solidFill>
                <a:latin typeface="Garamond" panose="02020404030301010803" pitchFamily="18" charset="0"/>
              </a:rPr>
              <a:t>,</a:t>
            </a:r>
          </a:p>
          <a:p>
            <a:pPr algn="ctr"/>
            <a:r>
              <a:rPr lang="fr-FR" b="1" i="1" kern="1400" dirty="0" err="1">
                <a:solidFill>
                  <a:srgbClr val="0000FF"/>
                </a:solidFill>
                <a:latin typeface="Garamond" panose="02020404030301010803" pitchFamily="18" charset="0"/>
              </a:rPr>
              <a:t>Piblle</a:t>
            </a:r>
            <a:r>
              <a:rPr lang="fr-FR" b="1" i="1" kern="1400" dirty="0">
                <a:solidFill>
                  <a:srgbClr val="0000FF"/>
                </a:solidFill>
                <a:latin typeface="Garamond" panose="02020404030301010803" pitchFamily="18" charset="0"/>
              </a:rPr>
              <a:t>, </a:t>
            </a:r>
            <a:r>
              <a:rPr lang="fr-FR" b="1" i="1" kern="1400" dirty="0" err="1">
                <a:solidFill>
                  <a:srgbClr val="0000FF"/>
                </a:solidFill>
                <a:latin typeface="Garamond" panose="02020404030301010803" pitchFamily="18" charset="0"/>
              </a:rPr>
              <a:t>Pibe</a:t>
            </a:r>
            <a:r>
              <a:rPr lang="fr-FR" b="1" i="1" kern="1400" dirty="0">
                <a:solidFill>
                  <a:srgbClr val="0000FF"/>
                </a:solidFill>
                <a:latin typeface="Garamond" panose="02020404030301010803" pitchFamily="18" charset="0"/>
              </a:rPr>
              <a:t>, </a:t>
            </a:r>
            <a:r>
              <a:rPr lang="fr-FR" b="1" i="1" kern="1400" dirty="0" err="1">
                <a:solidFill>
                  <a:srgbClr val="0000FF"/>
                </a:solidFill>
                <a:latin typeface="Garamond" panose="02020404030301010803" pitchFamily="18" charset="0"/>
              </a:rPr>
              <a:t>Poublle</a:t>
            </a:r>
            <a:r>
              <a:rPr lang="fr-FR" b="1" i="1" kern="1400" dirty="0">
                <a:solidFill>
                  <a:srgbClr val="0000FF"/>
                </a:solidFill>
                <a:latin typeface="Garamond" panose="02020404030301010803" pitchFamily="18" charset="0"/>
              </a:rPr>
              <a:t>, Poupe, </a:t>
            </a:r>
          </a:p>
          <a:p>
            <a:pPr algn="ctr"/>
            <a:r>
              <a:rPr lang="fr-FR" b="1" i="1" kern="1400" dirty="0" err="1">
                <a:solidFill>
                  <a:srgbClr val="0000FF"/>
                </a:solidFill>
                <a:latin typeface="Garamond" panose="02020404030301010803" pitchFamily="18" charset="0"/>
              </a:rPr>
              <a:t>Popellun</a:t>
            </a:r>
            <a:r>
              <a:rPr lang="fr-FR" b="1" i="1" kern="1400" dirty="0">
                <a:solidFill>
                  <a:srgbClr val="0000FF"/>
                </a:solidFill>
                <a:latin typeface="Garamond" panose="02020404030301010803" pitchFamily="18" charset="0"/>
              </a:rPr>
              <a:t>, </a:t>
            </a:r>
            <a:r>
              <a:rPr lang="fr-FR" b="1" i="1" kern="1400" dirty="0" err="1">
                <a:solidFill>
                  <a:srgbClr val="0000FF"/>
                </a:solidFill>
                <a:latin typeface="Garamond" panose="02020404030301010803" pitchFamily="18" charset="0"/>
              </a:rPr>
              <a:t>Populun</a:t>
            </a:r>
            <a:r>
              <a:rPr lang="fr-FR" b="1" i="1" kern="1400" dirty="0">
                <a:solidFill>
                  <a:srgbClr val="0000FF"/>
                </a:solidFill>
                <a:latin typeface="Garamond" panose="02020404030301010803" pitchFamily="18" charset="0"/>
              </a:rPr>
              <a:t>, </a:t>
            </a:r>
            <a:r>
              <a:rPr lang="fr-FR" b="1" i="1" kern="1400" dirty="0" err="1">
                <a:solidFill>
                  <a:srgbClr val="0000FF"/>
                </a:solidFill>
                <a:latin typeface="Garamond" panose="02020404030301010803" pitchFamily="18" charset="0"/>
              </a:rPr>
              <a:t>Punpllun</a:t>
            </a:r>
            <a:r>
              <a:rPr lang="fr-FR" b="1" i="1" kern="1400" dirty="0">
                <a:solidFill>
                  <a:srgbClr val="0000FF"/>
                </a:solidFill>
                <a:latin typeface="Garamond" panose="02020404030301010803" pitchFamily="18" charset="0"/>
              </a:rPr>
              <a:t>, </a:t>
            </a:r>
            <a:r>
              <a:rPr lang="fr-FR" b="1" i="1" kern="1400" dirty="0" err="1">
                <a:solidFill>
                  <a:srgbClr val="0000FF"/>
                </a:solidFill>
                <a:latin typeface="Garamond" panose="02020404030301010803" pitchFamily="18" charset="0"/>
              </a:rPr>
              <a:t>Plléne</a:t>
            </a:r>
            <a:r>
              <a:rPr lang="fr-FR" b="1" i="1" kern="1400" dirty="0">
                <a:solidFill>
                  <a:srgbClr val="0000FF"/>
                </a:solidFill>
                <a:latin typeface="Garamond" panose="02020404030301010803" pitchFamily="18" charset="0"/>
              </a:rPr>
              <a:t>, </a:t>
            </a:r>
            <a:r>
              <a:rPr lang="fr-FR" b="1" i="1" kern="1400" dirty="0" err="1">
                <a:solidFill>
                  <a:srgbClr val="0000FF"/>
                </a:solidFill>
                <a:latin typeface="Garamond" panose="02020404030301010803" pitchFamily="18" charset="0"/>
              </a:rPr>
              <a:t>Alàe</a:t>
            </a:r>
            <a:r>
              <a:rPr lang="fr-FR" b="1" i="1" kern="1400" dirty="0">
                <a:solidFill>
                  <a:srgbClr val="0000FF"/>
                </a:solidFill>
                <a:latin typeface="Garamond" panose="02020404030301010803" pitchFamily="18" charset="0"/>
              </a:rPr>
              <a:t>, </a:t>
            </a:r>
            <a:r>
              <a:rPr lang="fr-FR" b="1" i="1" kern="1400" dirty="0" err="1">
                <a:solidFill>
                  <a:srgbClr val="0000FF"/>
                </a:solidFill>
                <a:latin typeface="Garamond" panose="02020404030301010803" pitchFamily="18" charset="0"/>
              </a:rPr>
              <a:t>Allar</a:t>
            </a:r>
            <a:r>
              <a:rPr lang="fr-FR" b="1" i="1" kern="1400" dirty="0">
                <a:solidFill>
                  <a:srgbClr val="0000FF"/>
                </a:solidFill>
                <a:latin typeface="Garamond" panose="02020404030301010803" pitchFamily="18" charset="0"/>
              </a:rPr>
              <a:t>, </a:t>
            </a:r>
            <a:r>
              <a:rPr lang="fr-FR" b="1" i="1" kern="1400" dirty="0" err="1">
                <a:solidFill>
                  <a:srgbClr val="0000FF"/>
                </a:solidFill>
                <a:latin typeface="Garamond" panose="02020404030301010803" pitchFamily="18" charset="0"/>
              </a:rPr>
              <a:t>Ollar</a:t>
            </a:r>
            <a:r>
              <a:rPr lang="fr-FR" b="1" i="1" kern="1400" dirty="0">
                <a:solidFill>
                  <a:srgbClr val="0000FF"/>
                </a:solidFill>
                <a:latin typeface="Garamond" panose="02020404030301010803" pitchFamily="18" charset="0"/>
              </a:rPr>
              <a:t>, </a:t>
            </a:r>
          </a:p>
          <a:p>
            <a:pPr algn="ctr"/>
            <a:r>
              <a:rPr lang="fr-FR" b="1" i="1" kern="1400" dirty="0">
                <a:solidFill>
                  <a:srgbClr val="0000FF"/>
                </a:solidFill>
                <a:latin typeface="Garamond" panose="02020404030301010803" pitchFamily="18" charset="0"/>
              </a:rPr>
              <a:t>Carolin’ , </a:t>
            </a:r>
            <a:r>
              <a:rPr lang="fr-FR" b="1" kern="1400" dirty="0">
                <a:solidFill>
                  <a:srgbClr val="0000FF"/>
                </a:solidFill>
                <a:latin typeface="Garamond" panose="02020404030301010803" pitchFamily="18" charset="0"/>
              </a:rPr>
              <a:t>Peuplier argenté,</a:t>
            </a:r>
            <a:endParaRPr lang="fr-FR" b="1" i="1" kern="1400" dirty="0">
              <a:solidFill>
                <a:srgbClr val="0000FF"/>
              </a:solidFill>
              <a:latin typeface="Garamond" panose="02020404030301010803" pitchFamily="18" charset="0"/>
            </a:endParaRPr>
          </a:p>
          <a:p>
            <a:pPr algn="ctr"/>
            <a:r>
              <a:rPr lang="fr-FR" b="1" kern="1400" dirty="0">
                <a:solidFill>
                  <a:srgbClr val="0000FF"/>
                </a:solidFill>
                <a:latin typeface="Garamond" panose="02020404030301010803" pitchFamily="18" charset="0"/>
              </a:rPr>
              <a:t>Aube, Ypréau, </a:t>
            </a:r>
            <a:r>
              <a:rPr lang="fr-FR" b="1" kern="1400" dirty="0" err="1">
                <a:solidFill>
                  <a:srgbClr val="0000FF"/>
                </a:solidFill>
                <a:latin typeface="Garamond" panose="02020404030301010803" pitchFamily="18" charset="0"/>
              </a:rPr>
              <a:t>Abèle</a:t>
            </a:r>
            <a:r>
              <a:rPr lang="fr-FR" b="1" kern="1400" dirty="0">
                <a:solidFill>
                  <a:srgbClr val="0000FF"/>
                </a:solidFill>
                <a:latin typeface="Garamond" panose="02020404030301010803" pitchFamily="18" charset="0"/>
              </a:rPr>
              <a:t>,</a:t>
            </a:r>
          </a:p>
          <a:p>
            <a:pPr algn="ctr"/>
            <a:r>
              <a:rPr lang="fr-FR" b="1" kern="1400" dirty="0">
                <a:solidFill>
                  <a:srgbClr val="0000FF"/>
                </a:solidFill>
                <a:latin typeface="Garamond" panose="02020404030301010803" pitchFamily="18" charset="0"/>
              </a:rPr>
              <a:t>Peuplier de Hollande,</a:t>
            </a:r>
          </a:p>
          <a:p>
            <a:pPr algn="ctr"/>
            <a:r>
              <a:rPr lang="fr-FR" b="1" kern="1400" dirty="0">
                <a:solidFill>
                  <a:srgbClr val="0000FF"/>
                </a:solidFill>
                <a:latin typeface="Garamond" panose="02020404030301010803" pitchFamily="18" charset="0"/>
              </a:rPr>
              <a:t>Blanc de Hollande, </a:t>
            </a:r>
            <a:r>
              <a:rPr lang="fr-FR" b="1" kern="1400" dirty="0" err="1">
                <a:solidFill>
                  <a:srgbClr val="0000FF"/>
                </a:solidFill>
                <a:latin typeface="Garamond" panose="02020404030301010803" pitchFamily="18" charset="0"/>
              </a:rPr>
              <a:t>Piboule</a:t>
            </a:r>
            <a:r>
              <a:rPr lang="fr-FR" b="1" kern="1400" dirty="0">
                <a:solidFill>
                  <a:srgbClr val="0000FF"/>
                </a:solidFill>
                <a:latin typeface="Garamond" panose="02020404030301010803" pitchFamily="18" charset="0"/>
              </a:rPr>
              <a:t>,</a:t>
            </a:r>
          </a:p>
          <a:p>
            <a:pPr algn="ctr"/>
            <a:r>
              <a:rPr lang="fr-FR" b="1" kern="1400" dirty="0">
                <a:solidFill>
                  <a:srgbClr val="0000FF"/>
                </a:solidFill>
                <a:latin typeface="Garamond" panose="02020404030301010803" pitchFamily="18" charset="0"/>
              </a:rPr>
              <a:t>Bouillard, Franc Picard</a:t>
            </a:r>
          </a:p>
          <a:p>
            <a:pPr algn="ctr"/>
            <a:r>
              <a:rPr lang="fr-FR" b="1" kern="1400" dirty="0">
                <a:solidFill>
                  <a:srgbClr val="0000FF"/>
                </a:solidFill>
                <a:latin typeface="Garamond" panose="02020404030301010803" pitchFamily="18" charset="0"/>
              </a:rPr>
              <a:t>Peuplier à feuille d'érable, </a:t>
            </a:r>
          </a:p>
          <a:p>
            <a:pPr algn="ctr"/>
            <a:r>
              <a:rPr lang="fr-FR" b="1" kern="1400" dirty="0">
                <a:solidFill>
                  <a:srgbClr val="0000FF"/>
                </a:solidFill>
                <a:latin typeface="Garamond" panose="02020404030301010803" pitchFamily="18" charset="0"/>
              </a:rPr>
              <a:t>Peuplier argenté</a:t>
            </a:r>
          </a:p>
          <a:p>
            <a:pPr algn="ctr"/>
            <a:r>
              <a:rPr lang="fr-FR" b="1" kern="1400" dirty="0">
                <a:solidFill>
                  <a:srgbClr val="993300"/>
                </a:solidFill>
                <a:latin typeface="Garamond" panose="02020404030301010803" pitchFamily="18" charset="0"/>
              </a:rPr>
              <a:t>Silber-</a:t>
            </a:r>
            <a:r>
              <a:rPr lang="fr-FR" b="1" kern="1400" dirty="0" err="1">
                <a:solidFill>
                  <a:srgbClr val="993300"/>
                </a:solidFill>
                <a:latin typeface="Garamond" panose="02020404030301010803" pitchFamily="18" charset="0"/>
              </a:rPr>
              <a:t>Pappel</a:t>
            </a:r>
            <a:r>
              <a:rPr lang="fr-FR" b="1" kern="1400" dirty="0">
                <a:solidFill>
                  <a:srgbClr val="993300"/>
                </a:solidFill>
                <a:latin typeface="Garamond" panose="02020404030301010803" pitchFamily="18" charset="0"/>
              </a:rPr>
              <a:t>         </a:t>
            </a:r>
            <a:r>
              <a:rPr lang="fr-FR" b="1" kern="1400" dirty="0" err="1">
                <a:solidFill>
                  <a:srgbClr val="800080"/>
                </a:solidFill>
                <a:latin typeface="Garamond" panose="02020404030301010803" pitchFamily="18" charset="0"/>
              </a:rPr>
              <a:t>Silver</a:t>
            </a:r>
            <a:r>
              <a:rPr lang="fr-FR" b="1" kern="1400" dirty="0">
                <a:solidFill>
                  <a:srgbClr val="800080"/>
                </a:solidFill>
                <a:latin typeface="Garamond" panose="02020404030301010803" pitchFamily="18" charset="0"/>
              </a:rPr>
              <a:t> </a:t>
            </a:r>
            <a:r>
              <a:rPr lang="fr-FR" b="1" kern="1400" dirty="0" err="1">
                <a:solidFill>
                  <a:srgbClr val="800080"/>
                </a:solidFill>
                <a:latin typeface="Garamond" panose="02020404030301010803" pitchFamily="18" charset="0"/>
              </a:rPr>
              <a:t>poplar</a:t>
            </a:r>
            <a:endParaRPr lang="fr-FR" b="1" kern="1400" dirty="0">
              <a:solidFill>
                <a:srgbClr val="800080"/>
              </a:solidFill>
              <a:latin typeface="Garamond" panose="02020404030301010803" pitchFamily="18" charset="0"/>
            </a:endParaRPr>
          </a:p>
          <a:p>
            <a:pPr algn="ctr"/>
            <a:r>
              <a:rPr lang="fr-FR" b="1" i="1" kern="1400" dirty="0" err="1">
                <a:solidFill>
                  <a:srgbClr val="000000"/>
                </a:solidFill>
                <a:latin typeface="Garamond" panose="02020404030301010803" pitchFamily="18" charset="0"/>
              </a:rPr>
              <a:t>Populus</a:t>
            </a:r>
            <a:r>
              <a:rPr lang="fr-FR" b="1" i="1" kern="1400" dirty="0">
                <a:solidFill>
                  <a:srgbClr val="000000"/>
                </a:solidFill>
                <a:latin typeface="Garamond" panose="02020404030301010803" pitchFamily="18" charset="0"/>
              </a:rPr>
              <a:t> alba </a:t>
            </a:r>
            <a:r>
              <a:rPr lang="fr-FR" b="1" kern="1400" dirty="0">
                <a:solidFill>
                  <a:srgbClr val="000000"/>
                </a:solidFill>
                <a:latin typeface="Garamond" panose="02020404030301010803" pitchFamily="18" charset="0"/>
              </a:rPr>
              <a:t>L.</a:t>
            </a:r>
          </a:p>
          <a:p>
            <a:pPr algn="ctr"/>
            <a:r>
              <a:rPr lang="fr-FR" sz="1200" b="1" kern="1400" dirty="0" err="1">
                <a:solidFill>
                  <a:srgbClr val="800000"/>
                </a:solidFill>
                <a:latin typeface="Garamond" panose="02020404030301010803" pitchFamily="18" charset="0"/>
              </a:rPr>
              <a:t>Salicaceae</a:t>
            </a:r>
            <a:r>
              <a:rPr lang="fr-FR" sz="1200" b="1" kern="1400" dirty="0">
                <a:solidFill>
                  <a:srgbClr val="800000"/>
                </a:solidFill>
                <a:latin typeface="Garamond" panose="02020404030301010803" pitchFamily="18" charset="0"/>
              </a:rPr>
              <a:t>	                                    	</a:t>
            </a:r>
            <a:r>
              <a:rPr lang="fr-FR" sz="1200" b="1" kern="1400" dirty="0">
                <a:solidFill>
                  <a:srgbClr val="FF0000"/>
                </a:solidFill>
                <a:latin typeface="Garamond" panose="02020404030301010803" pitchFamily="18" charset="0"/>
              </a:rPr>
              <a:t>Arbre</a:t>
            </a:r>
            <a:endParaRPr lang="fr-FR" kern="1400" dirty="0">
              <a:solidFill>
                <a:srgbClr val="FF0000"/>
              </a:solidFill>
              <a:latin typeface="Garamond" panose="02020404030301010803" pitchFamily="18" charset="0"/>
            </a:endParaRPr>
          </a:p>
        </p:txBody>
      </p:sp>
      <p:pic>
        <p:nvPicPr>
          <p:cNvPr id="1028" name="Picture 4">
            <a:extLst>
              <a:ext uri="{FF2B5EF4-FFF2-40B4-BE49-F238E27FC236}">
                <a16:creationId xmlns:a16="http://schemas.microsoft.com/office/drawing/2014/main" id="{EEBCFB93-6500-437D-9DBF-E52CEA92B4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223305" cy="429906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498B963E-7000-4A8F-A986-FCD046BA22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4094" y="4610643"/>
            <a:ext cx="1686980" cy="2250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D081DD4C-BC5D-408F-9C5A-A09F9B24EA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7729" y="4610643"/>
            <a:ext cx="2995749" cy="224681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White Poplar (sealed)">
            <a:extLst>
              <a:ext uri="{FF2B5EF4-FFF2-40B4-BE49-F238E27FC236}">
                <a16:creationId xmlns:a16="http://schemas.microsoft.com/office/drawing/2014/main" id="{83CF72AF-202C-460A-9539-A4BCBA436B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082" y="4610643"/>
            <a:ext cx="2247357" cy="2247357"/>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3EE507E8-673A-4E0D-B2EA-6C8221745EF2}"/>
              </a:ext>
            </a:extLst>
          </p:cNvPr>
          <p:cNvSpPr txBox="1"/>
          <p:nvPr/>
        </p:nvSpPr>
        <p:spPr>
          <a:xfrm>
            <a:off x="973123" y="6611779"/>
            <a:ext cx="1404317" cy="246221"/>
          </a:xfrm>
          <a:prstGeom prst="rect">
            <a:avLst/>
          </a:prstGeom>
          <a:noFill/>
        </p:spPr>
        <p:txBody>
          <a:bodyPr wrap="square" rtlCol="0">
            <a:spAutoFit/>
          </a:bodyPr>
          <a:lstStyle/>
          <a:p>
            <a:pPr algn="r"/>
            <a:r>
              <a:rPr lang="fr-FR" sz="1000" u="sng" dirty="0">
                <a:hlinkClick r:id="rId7">
                  <a:extLst>
                    <a:ext uri="{A12FA001-AC4F-418D-AE19-62706E023703}">
                      <ahyp:hlinkClr xmlns:ahyp="http://schemas.microsoft.com/office/drawing/2018/hyperlinkcolor" val="tx"/>
                    </a:ext>
                  </a:extLst>
                </a:hlinkClick>
              </a:rPr>
              <a:t>wood-database</a:t>
            </a:r>
            <a:r>
              <a:rPr lang="fr-FR" sz="1000" dirty="0">
                <a:hlinkClick r:id="rId7">
                  <a:extLst>
                    <a:ext uri="{A12FA001-AC4F-418D-AE19-62706E023703}">
                      <ahyp:hlinkClr xmlns:ahyp="http://schemas.microsoft.com/office/drawing/2018/hyperlinkcolor" val="tx"/>
                    </a:ext>
                  </a:extLst>
                </a:hlinkClick>
              </a:rPr>
              <a:t>.com</a:t>
            </a:r>
            <a:endParaRPr lang="fr-FR" sz="1000" dirty="0"/>
          </a:p>
        </p:txBody>
      </p:sp>
      <p:pic>
        <p:nvPicPr>
          <p:cNvPr id="1040" name="Picture 16">
            <a:extLst>
              <a:ext uri="{FF2B5EF4-FFF2-40B4-BE49-F238E27FC236}">
                <a16:creationId xmlns:a16="http://schemas.microsoft.com/office/drawing/2014/main" id="{99538F7C-B3F3-42F7-88FF-34C7142855C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90133" y="4608000"/>
            <a:ext cx="3000000" cy="2250000"/>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1B0D8295-0889-470C-B7B7-E133A8B6AAB2}"/>
              </a:ext>
            </a:extLst>
          </p:cNvPr>
          <p:cNvSpPr txBox="1"/>
          <p:nvPr/>
        </p:nvSpPr>
        <p:spPr>
          <a:xfrm>
            <a:off x="7042597" y="6488123"/>
            <a:ext cx="370881" cy="369332"/>
          </a:xfrm>
          <a:prstGeom prst="rect">
            <a:avLst/>
          </a:prstGeom>
          <a:noFill/>
        </p:spPr>
        <p:txBody>
          <a:bodyPr wrap="square" rtlCol="0">
            <a:spAutoFit/>
          </a:bodyPr>
          <a:lstStyle/>
          <a:p>
            <a:r>
              <a:rPr lang="fr-FR" dirty="0">
                <a:solidFill>
                  <a:srgbClr val="FFFF00"/>
                </a:solidFill>
                <a:latin typeface="Garamond" panose="02020404030301010803" pitchFamily="18" charset="0"/>
              </a:rPr>
              <a:t>♂</a:t>
            </a:r>
          </a:p>
        </p:txBody>
      </p:sp>
      <p:sp>
        <p:nvSpPr>
          <p:cNvPr id="7" name="ZoneTexte 6">
            <a:extLst>
              <a:ext uri="{FF2B5EF4-FFF2-40B4-BE49-F238E27FC236}">
                <a16:creationId xmlns:a16="http://schemas.microsoft.com/office/drawing/2014/main" id="{2F570F96-909B-4F5A-AEF1-D4858CCCED1D}"/>
              </a:ext>
            </a:extLst>
          </p:cNvPr>
          <p:cNvSpPr txBox="1"/>
          <p:nvPr/>
        </p:nvSpPr>
        <p:spPr>
          <a:xfrm>
            <a:off x="3883132" y="6501468"/>
            <a:ext cx="370881" cy="369332"/>
          </a:xfrm>
          <a:prstGeom prst="rect">
            <a:avLst/>
          </a:prstGeom>
          <a:noFill/>
        </p:spPr>
        <p:txBody>
          <a:bodyPr wrap="square" rtlCol="0">
            <a:spAutoFit/>
          </a:bodyPr>
          <a:lstStyle/>
          <a:p>
            <a:r>
              <a:rPr lang="fr-FR" dirty="0">
                <a:solidFill>
                  <a:srgbClr val="FFFF00"/>
                </a:solidFill>
                <a:latin typeface="Garamond" panose="02020404030301010803" pitchFamily="18" charset="0"/>
              </a:rPr>
              <a:t>♀</a:t>
            </a:r>
          </a:p>
        </p:txBody>
      </p:sp>
      <p:pic>
        <p:nvPicPr>
          <p:cNvPr id="1044" name="Picture 20">
            <a:extLst>
              <a:ext uri="{FF2B5EF4-FFF2-40B4-BE49-F238E27FC236}">
                <a16:creationId xmlns:a16="http://schemas.microsoft.com/office/drawing/2014/main" id="{4DBEA7F3-B59B-40BE-A19E-5AAABAA320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37633" y="0"/>
            <a:ext cx="2035728" cy="1526796"/>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FE213DB9-D108-4908-AA63-EC122EB0F2E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37633" y="1711788"/>
            <a:ext cx="2035728" cy="2711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1423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dirty="0">
                <a:solidFill>
                  <a:srgbClr val="990000"/>
                </a:solidFill>
                <a:latin typeface="Garamond" panose="02020404030301010803" pitchFamily="18" charset="0"/>
              </a:rPr>
              <a:t>                                            </a:t>
            </a:r>
            <a:r>
              <a:rPr lang="fr-FR" sz="1200" b="1" kern="1400" dirty="0">
                <a:solidFill>
                  <a:srgbClr val="000080"/>
                </a:solidFill>
                <a:latin typeface="Garamond" panose="02020404030301010803" pitchFamily="18" charset="0"/>
              </a:rPr>
              <a:t> </a:t>
            </a:r>
            <a:r>
              <a:rPr lang="fr-FR" sz="1200" b="1" i="1" kern="1400" dirty="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2" name="Rectangle 1">
            <a:extLst>
              <a:ext uri="{FF2B5EF4-FFF2-40B4-BE49-F238E27FC236}">
                <a16:creationId xmlns:a16="http://schemas.microsoft.com/office/drawing/2014/main" id="{36A0B98C-8D73-44B5-B5C7-EA23E3EACE62}"/>
              </a:ext>
            </a:extLst>
          </p:cNvPr>
          <p:cNvSpPr/>
          <p:nvPr/>
        </p:nvSpPr>
        <p:spPr>
          <a:xfrm>
            <a:off x="833684" y="0"/>
            <a:ext cx="3407390" cy="369332"/>
          </a:xfrm>
          <a:prstGeom prst="rect">
            <a:avLst/>
          </a:prstGeom>
        </p:spPr>
        <p:txBody>
          <a:bodyPr wrap="square">
            <a:spAutoFit/>
          </a:bodyPr>
          <a:lstStyle/>
          <a:p>
            <a:pPr algn="ctr"/>
            <a:r>
              <a:rPr lang="fr-FR" b="1" kern="1400" dirty="0">
                <a:solidFill>
                  <a:srgbClr val="0000FF"/>
                </a:solidFill>
                <a:latin typeface="Garamond" panose="02020404030301010803" pitchFamily="18" charset="0"/>
              </a:rPr>
              <a:t>PEUPLIER BLANC</a:t>
            </a:r>
          </a:p>
        </p:txBody>
      </p:sp>
      <p:pic>
        <p:nvPicPr>
          <p:cNvPr id="2052" name="Picture 4" descr="Description de cette image, également commentée ci-après">
            <a:extLst>
              <a:ext uri="{FF2B5EF4-FFF2-40B4-BE49-F238E27FC236}">
                <a16:creationId xmlns:a16="http://schemas.microsoft.com/office/drawing/2014/main" id="{CF7FE9EB-6CDB-4576-9DF8-BFE604D85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17359"/>
            <a:ext cx="2151624" cy="1440641"/>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485DD5B8-64B8-42CB-A4F1-388760A78422}"/>
              </a:ext>
            </a:extLst>
          </p:cNvPr>
          <p:cNvSpPr txBox="1"/>
          <p:nvPr/>
        </p:nvSpPr>
        <p:spPr>
          <a:xfrm>
            <a:off x="0" y="6550223"/>
            <a:ext cx="2158580" cy="307777"/>
          </a:xfrm>
          <a:prstGeom prst="rect">
            <a:avLst/>
          </a:prstGeom>
          <a:noFill/>
        </p:spPr>
        <p:txBody>
          <a:bodyPr wrap="square" rtlCol="0">
            <a:spAutoFit/>
          </a:bodyPr>
          <a:lstStyle/>
          <a:p>
            <a:pPr algn="ctr"/>
            <a:r>
              <a:rPr lang="fr-FR" sz="1400" dirty="0">
                <a:solidFill>
                  <a:srgbClr val="FFFF00"/>
                </a:solidFill>
                <a:latin typeface="Garamond" panose="02020404030301010803" pitchFamily="18" charset="0"/>
              </a:rPr>
              <a:t>Pholiote du peuplier</a:t>
            </a:r>
          </a:p>
        </p:txBody>
      </p:sp>
      <p:pic>
        <p:nvPicPr>
          <p:cNvPr id="2054" name="Picture 6">
            <a:extLst>
              <a:ext uri="{FF2B5EF4-FFF2-40B4-BE49-F238E27FC236}">
                <a16:creationId xmlns:a16="http://schemas.microsoft.com/office/drawing/2014/main" id="{C24450F2-78C7-4EF1-94B8-5EC3A3BEBC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2597" y="-6945"/>
            <a:ext cx="4860445" cy="3972966"/>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96756691-150F-4EFB-A397-1476B833C652}"/>
              </a:ext>
            </a:extLst>
          </p:cNvPr>
          <p:cNvSpPr txBox="1"/>
          <p:nvPr/>
        </p:nvSpPr>
        <p:spPr>
          <a:xfrm>
            <a:off x="7042596" y="3966021"/>
            <a:ext cx="4860446" cy="646331"/>
          </a:xfrm>
          <a:prstGeom prst="rect">
            <a:avLst/>
          </a:prstGeom>
          <a:noFill/>
        </p:spPr>
        <p:txBody>
          <a:bodyPr wrap="square" rtlCol="0">
            <a:spAutoFit/>
          </a:bodyPr>
          <a:lstStyle/>
          <a:p>
            <a:pPr algn="r"/>
            <a:r>
              <a:rPr lang="fr-FR" dirty="0">
                <a:latin typeface="Garamond" panose="02020404030301010803" pitchFamily="18" charset="0"/>
              </a:rPr>
              <a:t>Claude Monet</a:t>
            </a:r>
          </a:p>
          <a:p>
            <a:pPr algn="r"/>
            <a:r>
              <a:rPr lang="fr-FR" dirty="0">
                <a:latin typeface="Garamond" panose="02020404030301010803" pitchFamily="18" charset="0"/>
              </a:rPr>
              <a:t>Sous les peupliers, effet de soleil (1887)</a:t>
            </a:r>
          </a:p>
        </p:txBody>
      </p:sp>
      <p:sp>
        <p:nvSpPr>
          <p:cNvPr id="10" name="ZoneTexte 9">
            <a:extLst>
              <a:ext uri="{FF2B5EF4-FFF2-40B4-BE49-F238E27FC236}">
                <a16:creationId xmlns:a16="http://schemas.microsoft.com/office/drawing/2014/main" id="{C81AB134-720B-40A4-9ED4-05E588B7665A}"/>
              </a:ext>
            </a:extLst>
          </p:cNvPr>
          <p:cNvSpPr txBox="1"/>
          <p:nvPr/>
        </p:nvSpPr>
        <p:spPr>
          <a:xfrm>
            <a:off x="-2117246" y="3067890"/>
            <a:ext cx="3959604" cy="369332"/>
          </a:xfrm>
          <a:prstGeom prst="rect">
            <a:avLst/>
          </a:prstGeom>
          <a:noFill/>
        </p:spPr>
        <p:txBody>
          <a:bodyPr wrap="square" rtlCol="0">
            <a:spAutoFit/>
          </a:bodyPr>
          <a:lstStyle/>
          <a:p>
            <a:r>
              <a:rPr lang="fr-FR" dirty="0"/>
              <a:t>  </a:t>
            </a:r>
          </a:p>
        </p:txBody>
      </p:sp>
      <p:sp>
        <p:nvSpPr>
          <p:cNvPr id="13" name="Rectangle 11">
            <a:extLst>
              <a:ext uri="{FF2B5EF4-FFF2-40B4-BE49-F238E27FC236}">
                <a16:creationId xmlns:a16="http://schemas.microsoft.com/office/drawing/2014/main" id="{B2D6A23E-0E9B-45E0-B366-12268489C768}"/>
              </a:ext>
            </a:extLst>
          </p:cNvPr>
          <p:cNvSpPr>
            <a:spLocks noChangeArrowheads="1"/>
          </p:cNvSpPr>
          <p:nvPr/>
        </p:nvSpPr>
        <p:spPr bwMode="auto">
          <a:xfrm>
            <a:off x="833684" y="415095"/>
            <a:ext cx="4738441" cy="147732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effectLst/>
                <a:latin typeface="Garamond" panose="02020404030301010803" pitchFamily="18" charset="0"/>
              </a:rPr>
              <a:t>Un seul arbre, un peuplier à jeunes feuilles vernissées, </a:t>
            </a:r>
            <a:r>
              <a:rPr lang="fr-FR" altLang="fr-FR" dirty="0">
                <a:latin typeface="Garamond" panose="02020404030301010803" pitchFamily="18" charset="0"/>
              </a:rPr>
              <a:t>recueillait</a:t>
            </a:r>
            <a:r>
              <a:rPr kumimoji="0" lang="fr-FR" altLang="fr-FR" b="0" i="0" u="none" strike="noStrike" cap="none" normalizeH="0" baseline="0" dirty="0">
                <a:ln>
                  <a:noFill/>
                </a:ln>
                <a:effectLst/>
                <a:latin typeface="Garamond" panose="02020404030301010803" pitchFamily="18" charset="0"/>
              </a:rPr>
              <a:t> la clarté lunaire et dégouttait d'autant de lueurs qu’une cascade.       </a:t>
            </a:r>
          </a:p>
          <a:p>
            <a:pPr algn="r" defTabSz="914400" eaLnBrk="0" fontAlgn="base" hangingPunct="0">
              <a:spcBef>
                <a:spcPct val="0"/>
              </a:spcBef>
              <a:spcAft>
                <a:spcPct val="0"/>
              </a:spcAft>
            </a:pPr>
            <a:r>
              <a:rPr lang="fr-FR" altLang="fr-FR" dirty="0">
                <a:latin typeface="Garamond" panose="02020404030301010803" pitchFamily="18" charset="0"/>
              </a:rPr>
              <a:t>Colette</a:t>
            </a:r>
          </a:p>
          <a:p>
            <a:pPr marL="0" marR="0" lvl="0" indent="0" algn="r" defTabSz="914400" rtl="0" eaLnBrk="0" fontAlgn="base" latinLnBrk="0" hangingPunct="0">
              <a:lnSpc>
                <a:spcPct val="100000"/>
              </a:lnSpc>
              <a:spcBef>
                <a:spcPct val="0"/>
              </a:spcBef>
              <a:spcAft>
                <a:spcPct val="0"/>
              </a:spcAft>
              <a:buClrTx/>
              <a:buSzTx/>
              <a:buFontTx/>
              <a:buNone/>
              <a:tabLst/>
            </a:pPr>
            <a:r>
              <a:rPr lang="fr-FR" altLang="fr-FR" dirty="0">
                <a:latin typeface="Garamond" panose="02020404030301010803" pitchFamily="18" charset="0"/>
              </a:rPr>
              <a:t>La Chatte (1933)</a:t>
            </a:r>
          </a:p>
        </p:txBody>
      </p:sp>
      <p:pic>
        <p:nvPicPr>
          <p:cNvPr id="2060" name="Picture 12" descr="Sidonie Gabrielle Colette">
            <a:extLst>
              <a:ext uri="{FF2B5EF4-FFF2-40B4-BE49-F238E27FC236}">
                <a16:creationId xmlns:a16="http://schemas.microsoft.com/office/drawing/2014/main" id="{DF55F98D-5B88-467B-839E-A07B101087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2125" y="553595"/>
            <a:ext cx="1047750" cy="104775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FBEB6EF2-4CA0-4AE9-9527-6427AC28209C}"/>
              </a:ext>
            </a:extLst>
          </p:cNvPr>
          <p:cNvPicPr>
            <a:picLocks noChangeAspect="1"/>
          </p:cNvPicPr>
          <p:nvPr/>
        </p:nvPicPr>
        <p:blipFill rotWithShape="1">
          <a:blip r:embed="rId6"/>
          <a:srcRect l="2750" r="4388" b="6274"/>
          <a:stretch/>
        </p:blipFill>
        <p:spPr>
          <a:xfrm>
            <a:off x="7042596" y="4851949"/>
            <a:ext cx="4860445" cy="1044106"/>
          </a:xfrm>
          <a:prstGeom prst="rect">
            <a:avLst/>
          </a:prstGeom>
        </p:spPr>
      </p:pic>
      <p:sp>
        <p:nvSpPr>
          <p:cNvPr id="16" name="ZoneTexte 15">
            <a:extLst>
              <a:ext uri="{FF2B5EF4-FFF2-40B4-BE49-F238E27FC236}">
                <a16:creationId xmlns:a16="http://schemas.microsoft.com/office/drawing/2014/main" id="{E6D22369-32E5-47A0-8766-507F3D904663}"/>
              </a:ext>
            </a:extLst>
          </p:cNvPr>
          <p:cNvSpPr txBox="1"/>
          <p:nvPr/>
        </p:nvSpPr>
        <p:spPr>
          <a:xfrm>
            <a:off x="7042596" y="5913145"/>
            <a:ext cx="3721912" cy="584775"/>
          </a:xfrm>
          <a:prstGeom prst="rect">
            <a:avLst/>
          </a:prstGeom>
          <a:noFill/>
        </p:spPr>
        <p:txBody>
          <a:bodyPr wrap="square" rtlCol="0">
            <a:spAutoFit/>
          </a:bodyPr>
          <a:lstStyle/>
          <a:p>
            <a:pPr algn="r"/>
            <a:r>
              <a:rPr lang="fr-FR" dirty="0">
                <a:latin typeface="Garamond" panose="02020404030301010803" pitchFamily="18" charset="0"/>
              </a:rPr>
              <a:t>Renaud, Fatigué (1985)</a:t>
            </a:r>
          </a:p>
          <a:p>
            <a:pPr algn="r"/>
            <a:r>
              <a:rPr lang="fr-FR" sz="1400" dirty="0">
                <a:latin typeface="Garamond" panose="02020404030301010803" pitchFamily="18" charset="0"/>
                <a:hlinkClick r:id="rId7">
                  <a:extLst>
                    <a:ext uri="{A12FA001-AC4F-418D-AE19-62706E023703}">
                      <ahyp:hlinkClr xmlns:ahyp="http://schemas.microsoft.com/office/drawing/2018/hyperlinkcolor" val="tx"/>
                    </a:ext>
                  </a:extLst>
                </a:hlinkClick>
              </a:rPr>
              <a:t>youtube.com/watch?v=UA36Am40BP0</a:t>
            </a:r>
            <a:endParaRPr lang="fr-FR" sz="1400" dirty="0">
              <a:latin typeface="Garamond" panose="02020404030301010803" pitchFamily="18" charset="0"/>
            </a:endParaRPr>
          </a:p>
        </p:txBody>
      </p:sp>
      <p:sp>
        <p:nvSpPr>
          <p:cNvPr id="17" name="ZoneTexte 16">
            <a:extLst>
              <a:ext uri="{FF2B5EF4-FFF2-40B4-BE49-F238E27FC236}">
                <a16:creationId xmlns:a16="http://schemas.microsoft.com/office/drawing/2014/main" id="{96CFB739-EB75-47BF-9255-B055EDE262DD}"/>
              </a:ext>
            </a:extLst>
          </p:cNvPr>
          <p:cNvSpPr txBox="1"/>
          <p:nvPr/>
        </p:nvSpPr>
        <p:spPr>
          <a:xfrm>
            <a:off x="451329" y="2082548"/>
            <a:ext cx="4860445" cy="1846659"/>
          </a:xfrm>
          <a:prstGeom prst="rect">
            <a:avLst/>
          </a:prstGeom>
          <a:noFill/>
        </p:spPr>
        <p:txBody>
          <a:bodyPr wrap="square" rtlCol="0">
            <a:spAutoFit/>
          </a:bodyPr>
          <a:lstStyle/>
          <a:p>
            <a:r>
              <a:rPr lang="fr-FR" i="1" dirty="0">
                <a:solidFill>
                  <a:schemeClr val="accent5">
                    <a:lumMod val="50000"/>
                  </a:schemeClr>
                </a:solidFill>
                <a:latin typeface="Garamond" panose="02020404030301010803" pitchFamily="18" charset="0"/>
              </a:rPr>
              <a:t>Le vent souffle, dans les ramures,</a:t>
            </a:r>
            <a:br>
              <a:rPr lang="fr-FR" i="1" dirty="0">
                <a:solidFill>
                  <a:schemeClr val="accent5">
                    <a:lumMod val="50000"/>
                  </a:schemeClr>
                </a:solidFill>
                <a:latin typeface="Garamond" panose="02020404030301010803" pitchFamily="18" charset="0"/>
              </a:rPr>
            </a:br>
            <a:r>
              <a:rPr lang="fr-FR" i="1" dirty="0">
                <a:solidFill>
                  <a:schemeClr val="accent5">
                    <a:lumMod val="50000"/>
                  </a:schemeClr>
                </a:solidFill>
                <a:latin typeface="Garamond" panose="02020404030301010803" pitchFamily="18" charset="0"/>
              </a:rPr>
              <a:t>Dans les genêts, dans les sentiers</a:t>
            </a:r>
            <a:br>
              <a:rPr lang="fr-FR" i="1" dirty="0">
                <a:solidFill>
                  <a:schemeClr val="accent5">
                    <a:lumMod val="50000"/>
                  </a:schemeClr>
                </a:solidFill>
                <a:latin typeface="Garamond" panose="02020404030301010803" pitchFamily="18" charset="0"/>
              </a:rPr>
            </a:br>
            <a:r>
              <a:rPr lang="fr-FR" i="1" dirty="0">
                <a:solidFill>
                  <a:schemeClr val="accent5">
                    <a:lumMod val="50000"/>
                  </a:schemeClr>
                </a:solidFill>
                <a:latin typeface="Garamond" panose="02020404030301010803" pitchFamily="18" charset="0"/>
              </a:rPr>
              <a:t>Entendez-vous ces doux murmures ?</a:t>
            </a:r>
            <a:br>
              <a:rPr lang="fr-FR" i="1" dirty="0">
                <a:solidFill>
                  <a:schemeClr val="accent5">
                    <a:lumMod val="50000"/>
                  </a:schemeClr>
                </a:solidFill>
                <a:latin typeface="Garamond" panose="02020404030301010803" pitchFamily="18" charset="0"/>
              </a:rPr>
            </a:br>
            <a:r>
              <a:rPr lang="fr-FR" i="1" dirty="0">
                <a:solidFill>
                  <a:schemeClr val="accent5">
                    <a:lumMod val="50000"/>
                  </a:schemeClr>
                </a:solidFill>
                <a:latin typeface="Garamond" panose="02020404030301010803" pitchFamily="18" charset="0"/>
              </a:rPr>
              <a:t>C'est la chanson des peupliers !    </a:t>
            </a:r>
          </a:p>
          <a:p>
            <a:r>
              <a:rPr lang="fr-FR" sz="1400" i="1" dirty="0">
                <a:solidFill>
                  <a:schemeClr val="accent5">
                    <a:lumMod val="50000"/>
                  </a:schemeClr>
                </a:solidFill>
                <a:latin typeface="Garamond" panose="02020404030301010803" pitchFamily="18" charset="0"/>
              </a:rPr>
              <a:t>Armand </a:t>
            </a:r>
            <a:r>
              <a:rPr lang="fr-FR" sz="1400" i="1" dirty="0" err="1">
                <a:solidFill>
                  <a:schemeClr val="accent5">
                    <a:lumMod val="50000"/>
                  </a:schemeClr>
                </a:solidFill>
                <a:latin typeface="Garamond" panose="02020404030301010803" pitchFamily="18" charset="0"/>
              </a:rPr>
              <a:t>Mestral</a:t>
            </a:r>
            <a:r>
              <a:rPr lang="fr-FR" sz="1400" i="1" dirty="0">
                <a:solidFill>
                  <a:schemeClr val="accent5">
                    <a:lumMod val="50000"/>
                  </a:schemeClr>
                </a:solidFill>
                <a:latin typeface="Garamond" panose="02020404030301010803" pitchFamily="18" charset="0"/>
              </a:rPr>
              <a:t>, </a:t>
            </a:r>
          </a:p>
          <a:p>
            <a:r>
              <a:rPr lang="fr-FR" sz="1400" i="1" dirty="0">
                <a:solidFill>
                  <a:schemeClr val="accent5">
                    <a:lumMod val="50000"/>
                  </a:schemeClr>
                </a:solidFill>
                <a:latin typeface="Garamond" panose="02020404030301010803" pitchFamily="18" charset="0"/>
              </a:rPr>
              <a:t>La chanson des peupliers (1931)</a:t>
            </a:r>
          </a:p>
          <a:p>
            <a:r>
              <a:rPr lang="fr-FR" sz="1000" dirty="0">
                <a:solidFill>
                  <a:schemeClr val="accent5">
                    <a:lumMod val="50000"/>
                  </a:schemeClr>
                </a:solidFill>
                <a:latin typeface="Garamond" panose="02020404030301010803" pitchFamily="18" charset="0"/>
                <a:hlinkClick r:id="rId8">
                  <a:extLst>
                    <a:ext uri="{A12FA001-AC4F-418D-AE19-62706E023703}">
                      <ahyp:hlinkClr xmlns:ahyp="http://schemas.microsoft.com/office/drawing/2018/hyperlinkcolor" val="tx"/>
                    </a:ext>
                  </a:extLst>
                </a:hlinkClick>
              </a:rPr>
              <a:t>youtube.com/watch?v=_vPyKJth8YI</a:t>
            </a:r>
            <a:endParaRPr lang="fr-FR" sz="1000" i="1" dirty="0">
              <a:solidFill>
                <a:schemeClr val="accent5">
                  <a:lumMod val="50000"/>
                </a:schemeClr>
              </a:solidFill>
              <a:latin typeface="Garamond" panose="02020404030301010803" pitchFamily="18" charset="0"/>
            </a:endParaRPr>
          </a:p>
        </p:txBody>
      </p:sp>
      <p:pic>
        <p:nvPicPr>
          <p:cNvPr id="18" name="Image 17">
            <a:extLst>
              <a:ext uri="{FF2B5EF4-FFF2-40B4-BE49-F238E27FC236}">
                <a16:creationId xmlns:a16="http://schemas.microsoft.com/office/drawing/2014/main" id="{3EB92127-516C-4144-9E56-420D1903D312}"/>
              </a:ext>
            </a:extLst>
          </p:cNvPr>
          <p:cNvPicPr>
            <a:picLocks noChangeAspect="1"/>
          </p:cNvPicPr>
          <p:nvPr/>
        </p:nvPicPr>
        <p:blipFill>
          <a:blip r:embed="rId9"/>
          <a:stretch>
            <a:fillRect/>
          </a:stretch>
        </p:blipFill>
        <p:spPr>
          <a:xfrm>
            <a:off x="451329" y="4046210"/>
            <a:ext cx="1306101" cy="1047751"/>
          </a:xfrm>
          <a:prstGeom prst="rect">
            <a:avLst/>
          </a:prstGeom>
        </p:spPr>
      </p:pic>
      <p:sp>
        <p:nvSpPr>
          <p:cNvPr id="19" name="ZoneTexte 18">
            <a:extLst>
              <a:ext uri="{FF2B5EF4-FFF2-40B4-BE49-F238E27FC236}">
                <a16:creationId xmlns:a16="http://schemas.microsoft.com/office/drawing/2014/main" id="{7E746DD1-E2C0-4AE9-B628-3E18AD8A8CBA}"/>
              </a:ext>
            </a:extLst>
          </p:cNvPr>
          <p:cNvSpPr txBox="1"/>
          <p:nvPr/>
        </p:nvSpPr>
        <p:spPr>
          <a:xfrm>
            <a:off x="2452127" y="3272512"/>
            <a:ext cx="4597425" cy="3631763"/>
          </a:xfrm>
          <a:prstGeom prst="rect">
            <a:avLst/>
          </a:prstGeom>
          <a:noFill/>
        </p:spPr>
        <p:txBody>
          <a:bodyPr wrap="square" rtlCol="0">
            <a:spAutoFit/>
          </a:bodyPr>
          <a:lstStyle/>
          <a:p>
            <a:r>
              <a:rPr lang="fr-FR" dirty="0">
                <a:latin typeface="Garamond" panose="02020404030301010803" pitchFamily="18" charset="0"/>
              </a:rPr>
              <a:t>Le chemin des écoliers Est bordé de peupliers</a:t>
            </a:r>
            <a:br>
              <a:rPr lang="fr-FR" dirty="0">
                <a:latin typeface="Garamond" panose="02020404030301010803" pitchFamily="18" charset="0"/>
              </a:rPr>
            </a:br>
            <a:r>
              <a:rPr lang="fr-FR" dirty="0">
                <a:latin typeface="Garamond" panose="02020404030301010803" pitchFamily="18" charset="0"/>
              </a:rPr>
              <a:t>Et comme je vois passer Les saisons et les années</a:t>
            </a:r>
            <a:br>
              <a:rPr lang="fr-FR" dirty="0">
                <a:latin typeface="Garamond" panose="02020404030301010803" pitchFamily="18" charset="0"/>
              </a:rPr>
            </a:br>
            <a:r>
              <a:rPr lang="fr-FR" dirty="0">
                <a:latin typeface="Garamond" panose="02020404030301010803" pitchFamily="18" charset="0"/>
              </a:rPr>
              <a:t>Comme l'on grandit on vit on part</a:t>
            </a:r>
            <a:br>
              <a:rPr lang="fr-FR" dirty="0">
                <a:latin typeface="Garamond" panose="02020404030301010803" pitchFamily="18" charset="0"/>
              </a:rPr>
            </a:br>
            <a:r>
              <a:rPr lang="fr-FR" dirty="0">
                <a:latin typeface="Garamond" panose="02020404030301010803" pitchFamily="18" charset="0"/>
              </a:rPr>
              <a:t>Chaque jour nouveau est un espoir</a:t>
            </a:r>
            <a:br>
              <a:rPr lang="fr-FR" dirty="0">
                <a:latin typeface="Garamond" panose="02020404030301010803" pitchFamily="18" charset="0"/>
              </a:rPr>
            </a:br>
            <a:r>
              <a:rPr lang="fr-FR" dirty="0">
                <a:latin typeface="Garamond" panose="02020404030301010803" pitchFamily="18" charset="0"/>
              </a:rPr>
              <a:t>De mieux recommencer l'histoire</a:t>
            </a:r>
            <a:br>
              <a:rPr lang="fr-FR" dirty="0">
                <a:latin typeface="Garamond" panose="02020404030301010803" pitchFamily="18" charset="0"/>
              </a:rPr>
            </a:br>
            <a:br>
              <a:rPr lang="fr-FR" dirty="0">
                <a:latin typeface="Garamond" panose="02020404030301010803" pitchFamily="18" charset="0"/>
              </a:rPr>
            </a:br>
            <a:r>
              <a:rPr lang="fr-FR" dirty="0">
                <a:latin typeface="Garamond" panose="02020404030301010803" pitchFamily="18" charset="0"/>
              </a:rPr>
              <a:t>Ils ont l'air quelquefois De fredonner tout bas</a:t>
            </a:r>
            <a:br>
              <a:rPr lang="fr-FR" dirty="0">
                <a:latin typeface="Garamond" panose="02020404030301010803" pitchFamily="18" charset="0"/>
              </a:rPr>
            </a:br>
            <a:r>
              <a:rPr lang="fr-FR" dirty="0">
                <a:latin typeface="Garamond" panose="02020404030301010803" pitchFamily="18" charset="0"/>
              </a:rPr>
              <a:t>Que le temps s'en va Qu'on ne le retient pas</a:t>
            </a:r>
            <a:br>
              <a:rPr lang="fr-FR" dirty="0">
                <a:latin typeface="Garamond" panose="02020404030301010803" pitchFamily="18" charset="0"/>
              </a:rPr>
            </a:br>
            <a:r>
              <a:rPr lang="fr-FR" dirty="0">
                <a:latin typeface="Garamond" panose="02020404030301010803" pitchFamily="18" charset="0"/>
              </a:rPr>
              <a:t>Et puis passe la nuit Passe la vie</a:t>
            </a:r>
            <a:br>
              <a:rPr lang="fr-FR" dirty="0">
                <a:latin typeface="Garamond" panose="02020404030301010803" pitchFamily="18" charset="0"/>
              </a:rPr>
            </a:br>
            <a:r>
              <a:rPr lang="fr-FR" dirty="0">
                <a:latin typeface="Garamond" panose="02020404030301010803" pitchFamily="18" charset="0"/>
              </a:rPr>
              <a:t>Ils restent en redisant tout bas</a:t>
            </a:r>
            <a:br>
              <a:rPr lang="fr-FR" dirty="0">
                <a:latin typeface="Garamond" panose="02020404030301010803" pitchFamily="18" charset="0"/>
              </a:rPr>
            </a:br>
            <a:r>
              <a:rPr lang="fr-FR" dirty="0">
                <a:latin typeface="Garamond" panose="02020404030301010803" pitchFamily="18" charset="0"/>
              </a:rPr>
              <a:t>Le temps s'en va Le temps s'en va...</a:t>
            </a:r>
          </a:p>
          <a:p>
            <a:pPr algn="r"/>
            <a:r>
              <a:rPr lang="fr-FR" dirty="0">
                <a:latin typeface="Garamond" panose="02020404030301010803" pitchFamily="18" charset="0"/>
              </a:rPr>
              <a:t>Daniel Guichard, Les Peupliers (1984)</a:t>
            </a:r>
          </a:p>
          <a:p>
            <a:pPr algn="r"/>
            <a:r>
              <a:rPr lang="fr-FR" sz="1400" dirty="0">
                <a:latin typeface="Garamond" panose="02020404030301010803" pitchFamily="18" charset="0"/>
                <a:hlinkClick r:id="rId10">
                  <a:extLst>
                    <a:ext uri="{A12FA001-AC4F-418D-AE19-62706E023703}">
                      <ahyp:hlinkClr xmlns:ahyp="http://schemas.microsoft.com/office/drawing/2018/hyperlinkcolor" val="tx"/>
                    </a:ext>
                  </a:extLst>
                </a:hlinkClick>
              </a:rPr>
              <a:t>https://www.youtube.com/watch?v=JSh6nIPefY4</a:t>
            </a:r>
            <a:endParaRPr lang="fr-FR" sz="1400" dirty="0">
              <a:latin typeface="Garamond" panose="02020404030301010803" pitchFamily="18" charset="0"/>
            </a:endParaRPr>
          </a:p>
        </p:txBody>
      </p:sp>
      <p:pic>
        <p:nvPicPr>
          <p:cNvPr id="20" name="Image 19">
            <a:extLst>
              <a:ext uri="{FF2B5EF4-FFF2-40B4-BE49-F238E27FC236}">
                <a16:creationId xmlns:a16="http://schemas.microsoft.com/office/drawing/2014/main" id="{B797887B-A48C-47B7-849C-2D743C31E835}"/>
              </a:ext>
            </a:extLst>
          </p:cNvPr>
          <p:cNvPicPr>
            <a:picLocks noChangeAspect="1"/>
          </p:cNvPicPr>
          <p:nvPr/>
        </p:nvPicPr>
        <p:blipFill rotWithShape="1">
          <a:blip r:embed="rId11"/>
          <a:srcRect l="630" t="1970"/>
          <a:stretch/>
        </p:blipFill>
        <p:spPr>
          <a:xfrm>
            <a:off x="5734496" y="2112217"/>
            <a:ext cx="1173511" cy="1044107"/>
          </a:xfrm>
          <a:prstGeom prst="rect">
            <a:avLst/>
          </a:prstGeom>
        </p:spPr>
      </p:pic>
      <p:pic>
        <p:nvPicPr>
          <p:cNvPr id="2062" name="Picture 14">
            <a:extLst>
              <a:ext uri="{FF2B5EF4-FFF2-40B4-BE49-F238E27FC236}">
                <a16:creationId xmlns:a16="http://schemas.microsoft.com/office/drawing/2014/main" id="{82362E93-9450-417E-930B-534268965945}"/>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b="14991"/>
          <a:stretch/>
        </p:blipFill>
        <p:spPr bwMode="auto">
          <a:xfrm>
            <a:off x="10771464" y="5896055"/>
            <a:ext cx="1131577" cy="961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8077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 name="Picture 12">
            <a:extLst>
              <a:ext uri="{FF2B5EF4-FFF2-40B4-BE49-F238E27FC236}">
                <a16:creationId xmlns:a16="http://schemas.microsoft.com/office/drawing/2014/main" id="{81B29885-65C7-4627-AB5E-3A3398923B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661" y="4603578"/>
            <a:ext cx="3000000" cy="225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a:extLst>
              <a:ext uri="{FF2B5EF4-FFF2-40B4-BE49-F238E27FC236}">
                <a16:creationId xmlns:a16="http://schemas.microsoft.com/office/drawing/2014/main" id="{EF4A7BB1-090E-4BAE-BFEE-BA2095B0FF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775" y="4603578"/>
            <a:ext cx="3291667" cy="2250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33684" y="0"/>
            <a:ext cx="3544885" cy="276999"/>
          </a:xfrm>
          <a:prstGeom prst="rect">
            <a:avLst/>
          </a:prstGeom>
        </p:spPr>
        <p:txBody>
          <a:bodyPr wrap="square">
            <a:spAutoFit/>
          </a:bodyPr>
          <a:lstStyle/>
          <a:p>
            <a:pPr algn="ctr"/>
            <a:r>
              <a:rPr lang="fr-FR" sz="1200" b="1" kern="1400">
                <a:solidFill>
                  <a:srgbClr val="990000"/>
                </a:solidFill>
                <a:latin typeface="Garamond" panose="02020404030301010803" pitchFamily="18" charset="0"/>
              </a:rPr>
              <a:t>                                            </a:t>
            </a:r>
            <a:r>
              <a:rPr lang="fr-FR" sz="1200" b="1" kern="1400">
                <a:solidFill>
                  <a:srgbClr val="000080"/>
                </a:solidFill>
                <a:latin typeface="Garamond" panose="02020404030301010803" pitchFamily="18" charset="0"/>
              </a:rPr>
              <a:t> </a:t>
            </a:r>
            <a:r>
              <a:rPr lang="fr-FR" sz="1200" b="1" i="1" kern="140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7" name="ZoneTexte 6">
            <a:extLst>
              <a:ext uri="{FF2B5EF4-FFF2-40B4-BE49-F238E27FC236}">
                <a16:creationId xmlns:a16="http://schemas.microsoft.com/office/drawing/2014/main" id="{2F570F96-909B-4F5A-AEF1-D4858CCCED1D}"/>
              </a:ext>
            </a:extLst>
          </p:cNvPr>
          <p:cNvSpPr txBox="1"/>
          <p:nvPr/>
        </p:nvSpPr>
        <p:spPr>
          <a:xfrm>
            <a:off x="6216780" y="6488668"/>
            <a:ext cx="370881" cy="369332"/>
          </a:xfrm>
          <a:prstGeom prst="rect">
            <a:avLst/>
          </a:prstGeom>
          <a:noFill/>
        </p:spPr>
        <p:txBody>
          <a:bodyPr wrap="square" rtlCol="0">
            <a:spAutoFit/>
          </a:bodyPr>
          <a:lstStyle/>
          <a:p>
            <a:r>
              <a:rPr lang="fr-FR" dirty="0">
                <a:solidFill>
                  <a:srgbClr val="FFFF00"/>
                </a:solidFill>
                <a:latin typeface="Garamond" panose="02020404030301010803" pitchFamily="18" charset="0"/>
              </a:rPr>
              <a:t>♀</a:t>
            </a:r>
          </a:p>
        </p:txBody>
      </p:sp>
      <p:sp>
        <p:nvSpPr>
          <p:cNvPr id="3" name="Text Box 2">
            <a:extLst>
              <a:ext uri="{FF2B5EF4-FFF2-40B4-BE49-F238E27FC236}">
                <a16:creationId xmlns:a16="http://schemas.microsoft.com/office/drawing/2014/main" id="{52F3D0EB-6014-4B6B-9B12-B1B54A72134F}"/>
              </a:ext>
            </a:extLst>
          </p:cNvPr>
          <p:cNvSpPr txBox="1">
            <a:spLocks noChangeArrowheads="1"/>
          </p:cNvSpPr>
          <p:nvPr/>
        </p:nvSpPr>
        <p:spPr bwMode="auto">
          <a:xfrm>
            <a:off x="851144" y="-17417"/>
            <a:ext cx="3527425" cy="4397828"/>
          </a:xfrm>
          <a:prstGeom prst="rect">
            <a:avLst/>
          </a:prstGeom>
          <a:noFill/>
          <a:ln w="3175" algn="in">
            <a:solidFill>
              <a:srgbClr val="FFCC99"/>
            </a:solidFill>
            <a:miter lim="800000"/>
            <a:headEnd/>
            <a:tailEnd/>
          </a:ln>
          <a:effectLst/>
          <a:extLst>
            <a:ext uri="{909E8E84-426E-40DD-AFC4-6F175D3DCCD1}">
              <a14:hiddenFill xmlns:a14="http://schemas.microsoft.com/office/drawing/2010/main">
                <a:solidFill>
                  <a:srgbClr val="008000"/>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71755" tIns="71755" rIns="71755"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FF"/>
                </a:solidFill>
                <a:effectLst/>
                <a:latin typeface="Garamond" panose="02020404030301010803" pitchFamily="18" charset="0"/>
              </a:rPr>
              <a:t>PIN MARITIME</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FF"/>
                </a:solidFill>
                <a:effectLst/>
                <a:latin typeface="Garamond" panose="02020404030301010803" pitchFamily="18" charset="0"/>
              </a:rPr>
              <a:t>Pin des Landes,</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FF"/>
                </a:solidFill>
                <a:effectLst/>
                <a:latin typeface="Garamond" panose="02020404030301010803" pitchFamily="18" charset="0"/>
              </a:rPr>
              <a:t>Pin de Bordeaux,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FF"/>
                </a:solidFill>
                <a:effectLst/>
                <a:latin typeface="Garamond" panose="02020404030301010803" pitchFamily="18" charset="0"/>
              </a:rPr>
              <a:t>Pin à trochet,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FF"/>
                </a:solidFill>
                <a:effectLst/>
                <a:latin typeface="Garamond" panose="02020404030301010803" pitchFamily="18" charset="0"/>
              </a:rPr>
              <a:t>Pin du Maine,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0000FF"/>
                </a:solidFill>
                <a:effectLst/>
                <a:latin typeface="Garamond" panose="02020404030301010803" pitchFamily="18" charset="0"/>
              </a:rPr>
              <a:t>Pinastre</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900" b="1" i="0" u="none" strike="noStrike" cap="none" normalizeH="0" baseline="0">
                <a:ln>
                  <a:noFill/>
                </a:ln>
                <a:solidFill>
                  <a:srgbClr val="993300"/>
                </a:solidFill>
                <a:effectLst/>
                <a:latin typeface="Garamond" panose="02020404030301010803" pitchFamily="18" charset="0"/>
              </a:rPr>
              <a:t>See-Kiefer, Bordeaux-Kiefer,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900" b="1" i="0" u="none" strike="noStrike" cap="none" normalizeH="0" baseline="0">
                <a:ln>
                  <a:noFill/>
                </a:ln>
                <a:solidFill>
                  <a:srgbClr val="993300"/>
                </a:solidFill>
                <a:effectLst/>
                <a:latin typeface="Garamond" panose="02020404030301010803" pitchFamily="18" charset="0"/>
              </a:rPr>
              <a:t>Igel-Kiefer, Stern-Kiefer,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900" b="1" i="0" u="none" strike="noStrike" cap="none" normalizeH="0" baseline="0">
                <a:ln>
                  <a:noFill/>
                </a:ln>
                <a:solidFill>
                  <a:srgbClr val="993300"/>
                </a:solidFill>
                <a:effectLst/>
                <a:latin typeface="Garamond" panose="02020404030301010803" pitchFamily="18" charset="0"/>
              </a:rPr>
              <a:t>Meer-Kiefer, Seestrand-Kiefer,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900" b="1" i="0" u="none" strike="noStrike" cap="none" normalizeH="0" baseline="0">
                <a:ln>
                  <a:noFill/>
                </a:ln>
                <a:solidFill>
                  <a:srgbClr val="993300"/>
                </a:solidFill>
                <a:effectLst/>
                <a:latin typeface="Garamond" panose="02020404030301010803" pitchFamily="18" charset="0"/>
              </a:rPr>
              <a:t>Strand-Kiefer</a:t>
            </a:r>
            <a:r>
              <a:rPr kumimoji="0" lang="fr-FR" altLang="fr-FR" sz="2000" b="1" i="0" u="none" strike="noStrike" cap="none" normalizeH="0" baseline="0">
                <a:ln>
                  <a:noFill/>
                </a:ln>
                <a:solidFill>
                  <a:srgbClr val="993300"/>
                </a:solidFill>
                <a:effectLst/>
                <a:latin typeface="Garamond" panose="02020404030301010803"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800080"/>
                </a:solidFill>
                <a:effectLst/>
                <a:latin typeface="Garamond" panose="02020404030301010803" pitchFamily="18" charset="0"/>
              </a:rPr>
              <a:t>Maritime pine,</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a:ln>
                  <a:noFill/>
                </a:ln>
                <a:solidFill>
                  <a:srgbClr val="800080"/>
                </a:solidFill>
                <a:effectLst/>
                <a:latin typeface="Garamond" panose="02020404030301010803" pitchFamily="18" charset="0"/>
              </a:rPr>
              <a:t>Cluster pine</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1" u="none" strike="noStrike" cap="none" normalizeH="0" baseline="0">
                <a:ln>
                  <a:noFill/>
                </a:ln>
                <a:solidFill>
                  <a:srgbClr val="000000"/>
                </a:solidFill>
                <a:effectLst/>
                <a:latin typeface="Garamond" panose="02020404030301010803" pitchFamily="18" charset="0"/>
              </a:rPr>
              <a:t>Pinus pinaster </a:t>
            </a:r>
            <a:r>
              <a:rPr kumimoji="0" lang="fr-FR" altLang="fr-FR" sz="2000" b="1" i="0" u="none" strike="noStrike" cap="none" normalizeH="0" baseline="0">
                <a:ln>
                  <a:noFill/>
                </a:ln>
                <a:solidFill>
                  <a:srgbClr val="000000"/>
                </a:solidFill>
                <a:effectLst/>
                <a:latin typeface="Garamond" panose="02020404030301010803" pitchFamily="18" charset="0"/>
              </a:rPr>
              <a:t>Aiton</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800000"/>
                </a:solidFill>
                <a:effectLst/>
                <a:latin typeface="Garamond" panose="02020404030301010803" pitchFamily="18" charset="0"/>
              </a:rPr>
              <a:t>Pinaceae	                                 </a:t>
            </a:r>
            <a:r>
              <a:rPr kumimoji="0" lang="fr-FR" altLang="fr-FR" sz="1400" b="1" i="0" u="none" strike="noStrike" cap="none" normalizeH="0" baseline="0">
                <a:ln>
                  <a:noFill/>
                </a:ln>
                <a:solidFill>
                  <a:srgbClr val="993300"/>
                </a:solidFill>
                <a:effectLst/>
                <a:latin typeface="Garamond" panose="02020404030301010803" pitchFamily="18" charset="0"/>
              </a:rPr>
              <a:t>  </a:t>
            </a:r>
            <a:r>
              <a:rPr kumimoji="0" lang="fr-FR" altLang="fr-FR" sz="1400" b="1" i="0" u="none" strike="noStrike" cap="none" normalizeH="0" baseline="0">
                <a:ln>
                  <a:noFill/>
                </a:ln>
                <a:solidFill>
                  <a:srgbClr val="FF0000"/>
                </a:solidFill>
                <a:effectLst/>
                <a:latin typeface="Garamond" panose="02020404030301010803" pitchFamily="18" charset="0"/>
              </a:rPr>
              <a:t>Arbre</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8" name="Picture 4">
            <a:extLst>
              <a:ext uri="{FF2B5EF4-FFF2-40B4-BE49-F238E27FC236}">
                <a16:creationId xmlns:a16="http://schemas.microsoft.com/office/drawing/2014/main" id="{006B5D9E-7580-4A61-B2B5-1C36E83D3D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8569" y="-17417"/>
            <a:ext cx="5677988" cy="425849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E83ACDA-5268-4136-8005-67CB688E63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79775" y="0"/>
            <a:ext cx="1890315" cy="12627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a:extLst>
              <a:ext uri="{FF2B5EF4-FFF2-40B4-BE49-F238E27FC236}">
                <a16:creationId xmlns:a16="http://schemas.microsoft.com/office/drawing/2014/main" id="{A4FB8244-1A5B-4F93-8670-5658C9CE48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6880" y="4603577"/>
            <a:ext cx="3000001" cy="2250001"/>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1B0D8295-0889-470C-B7B7-E133A8B6AAB2}"/>
              </a:ext>
            </a:extLst>
          </p:cNvPr>
          <p:cNvSpPr txBox="1"/>
          <p:nvPr/>
        </p:nvSpPr>
        <p:spPr>
          <a:xfrm>
            <a:off x="9366000" y="6488668"/>
            <a:ext cx="370881" cy="369332"/>
          </a:xfrm>
          <a:prstGeom prst="rect">
            <a:avLst/>
          </a:prstGeom>
          <a:noFill/>
        </p:spPr>
        <p:txBody>
          <a:bodyPr wrap="square" rtlCol="0">
            <a:spAutoFit/>
          </a:bodyPr>
          <a:lstStyle/>
          <a:p>
            <a:r>
              <a:rPr lang="fr-FR" dirty="0">
                <a:solidFill>
                  <a:srgbClr val="FFFF00"/>
                </a:solidFill>
                <a:latin typeface="Garamond" panose="02020404030301010803" pitchFamily="18" charset="0"/>
              </a:rPr>
              <a:t>♂</a:t>
            </a:r>
          </a:p>
        </p:txBody>
      </p:sp>
      <p:pic>
        <p:nvPicPr>
          <p:cNvPr id="12" name="Picture 16">
            <a:extLst>
              <a:ext uri="{FF2B5EF4-FFF2-40B4-BE49-F238E27FC236}">
                <a16:creationId xmlns:a16="http://schemas.microsoft.com/office/drawing/2014/main" id="{9506181F-951B-4004-A6D1-46C3BAEDC2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86100" y="4603576"/>
            <a:ext cx="1695205" cy="225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a:extLst>
              <a:ext uri="{FF2B5EF4-FFF2-40B4-BE49-F238E27FC236}">
                <a16:creationId xmlns:a16="http://schemas.microsoft.com/office/drawing/2014/main" id="{AC411473-7B5C-43C6-AC86-26AD1A60A28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79775" y="1413163"/>
            <a:ext cx="1890315" cy="2521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3402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7875">
              <a:srgbClr val="DEF1B5"/>
            </a:gs>
            <a:gs pos="95750">
              <a:srgbClr val="DCF0B1"/>
            </a:gs>
            <a:gs pos="91500">
              <a:srgbClr val="D8EEA8"/>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833684" y="0"/>
            <a:ext cx="3544885" cy="276999"/>
          </a:xfrm>
          <a:prstGeom prst="rect">
            <a:avLst/>
          </a:prstGeom>
        </p:spPr>
        <p:txBody>
          <a:bodyPr wrap="square">
            <a:spAutoFit/>
          </a:bodyPr>
          <a:lstStyle/>
          <a:p>
            <a:pPr algn="ctr"/>
            <a:r>
              <a:rPr lang="fr-FR" sz="1200" b="1" kern="1400">
                <a:solidFill>
                  <a:srgbClr val="990000"/>
                </a:solidFill>
                <a:latin typeface="Garamond" panose="02020404030301010803" pitchFamily="18" charset="0"/>
              </a:rPr>
              <a:t>                                            </a:t>
            </a:r>
            <a:r>
              <a:rPr lang="fr-FR" sz="1200" b="1" kern="1400">
                <a:solidFill>
                  <a:srgbClr val="000080"/>
                </a:solidFill>
                <a:latin typeface="Garamond" panose="02020404030301010803" pitchFamily="18" charset="0"/>
              </a:rPr>
              <a:t> </a:t>
            </a:r>
            <a:r>
              <a:rPr lang="fr-FR" sz="1200" b="1" i="1" kern="1400">
                <a:solidFill>
                  <a:srgbClr val="000080"/>
                </a:solidFill>
                <a:latin typeface="Garamond" panose="02020404030301010803" pitchFamily="18" charset="0"/>
              </a:rPr>
              <a:t> </a:t>
            </a:r>
            <a:endParaRPr lang="fr-FR" sz="1200" b="1" kern="1400" dirty="0">
              <a:solidFill>
                <a:srgbClr val="990000"/>
              </a:solidFill>
              <a:latin typeface="Garamond" panose="02020404030301010803" pitchFamily="18" charset="0"/>
            </a:endParaRPr>
          </a:p>
        </p:txBody>
      </p:sp>
      <p:sp>
        <p:nvSpPr>
          <p:cNvPr id="7" name="ZoneTexte 6">
            <a:extLst>
              <a:ext uri="{FF2B5EF4-FFF2-40B4-BE49-F238E27FC236}">
                <a16:creationId xmlns:a16="http://schemas.microsoft.com/office/drawing/2014/main" id="{2F570F96-909B-4F5A-AEF1-D4858CCCED1D}"/>
              </a:ext>
            </a:extLst>
          </p:cNvPr>
          <p:cNvSpPr txBox="1"/>
          <p:nvPr/>
        </p:nvSpPr>
        <p:spPr>
          <a:xfrm>
            <a:off x="5059606" y="6470515"/>
            <a:ext cx="1150047" cy="369332"/>
          </a:xfrm>
          <a:prstGeom prst="rect">
            <a:avLst/>
          </a:prstGeom>
          <a:noFill/>
        </p:spPr>
        <p:txBody>
          <a:bodyPr wrap="square" rtlCol="0">
            <a:spAutoFit/>
          </a:bodyPr>
          <a:lstStyle/>
          <a:p>
            <a:r>
              <a:rPr lang="fr-FR" b="1" i="1" dirty="0">
                <a:latin typeface="Symbol" panose="05050102010706020507" pitchFamily="18" charset="2"/>
              </a:rPr>
              <a:t>a</a:t>
            </a:r>
            <a:r>
              <a:rPr lang="fr-FR" b="1" dirty="0">
                <a:latin typeface="Garamond" panose="02020404030301010803" pitchFamily="18" charset="0"/>
              </a:rPr>
              <a:t> </a:t>
            </a:r>
            <a:r>
              <a:rPr lang="fr-FR" b="1" i="1" dirty="0">
                <a:latin typeface="Garamond" panose="02020404030301010803" pitchFamily="18" charset="0"/>
              </a:rPr>
              <a:t>pinèn</a:t>
            </a:r>
            <a:r>
              <a:rPr lang="fr-FR" b="1" dirty="0">
                <a:latin typeface="Garamond" panose="02020404030301010803" pitchFamily="18" charset="0"/>
              </a:rPr>
              <a:t>e </a:t>
            </a:r>
            <a:endParaRPr lang="fr-FR" dirty="0">
              <a:solidFill>
                <a:srgbClr val="FFFF00"/>
              </a:solidFill>
              <a:latin typeface="Garamond" panose="02020404030301010803" pitchFamily="18" charset="0"/>
            </a:endParaRPr>
          </a:p>
        </p:txBody>
      </p:sp>
      <p:sp>
        <p:nvSpPr>
          <p:cNvPr id="3" name="Text Box 2">
            <a:extLst>
              <a:ext uri="{FF2B5EF4-FFF2-40B4-BE49-F238E27FC236}">
                <a16:creationId xmlns:a16="http://schemas.microsoft.com/office/drawing/2014/main" id="{52F3D0EB-6014-4B6B-9B12-B1B54A72134F}"/>
              </a:ext>
            </a:extLst>
          </p:cNvPr>
          <p:cNvSpPr txBox="1">
            <a:spLocks noChangeArrowheads="1"/>
          </p:cNvSpPr>
          <p:nvPr/>
        </p:nvSpPr>
        <p:spPr bwMode="auto">
          <a:xfrm>
            <a:off x="851145" y="-17417"/>
            <a:ext cx="3421352" cy="423817"/>
          </a:xfrm>
          <a:prstGeom prst="rect">
            <a:avLst/>
          </a:prstGeom>
          <a:noFill/>
          <a:ln w="3175" algn="in">
            <a:solidFill>
              <a:srgbClr val="FFCC99"/>
            </a:solidFill>
            <a:miter lim="800000"/>
            <a:headEnd/>
            <a:tailEnd/>
          </a:ln>
          <a:effectLst/>
          <a:extLst>
            <a:ext uri="{909E8E84-426E-40DD-AFC4-6F175D3DCCD1}">
              <a14:hiddenFill xmlns:a14="http://schemas.microsoft.com/office/drawing/2010/main">
                <a:solidFill>
                  <a:srgbClr val="008000"/>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71755" tIns="71755" rIns="71755"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rgbClr val="0000FF"/>
                </a:solidFill>
                <a:effectLst/>
                <a:latin typeface="Garamond" panose="02020404030301010803" pitchFamily="18" charset="0"/>
              </a:rPr>
              <a:t>PIN MARITIME</a:t>
            </a:r>
          </a:p>
        </p:txBody>
      </p:sp>
      <p:pic>
        <p:nvPicPr>
          <p:cNvPr id="1032" name="Picture 8">
            <a:extLst>
              <a:ext uri="{FF2B5EF4-FFF2-40B4-BE49-F238E27FC236}">
                <a16:creationId xmlns:a16="http://schemas.microsoft.com/office/drawing/2014/main" id="{A688E80E-C82A-4C63-A353-E866420E3F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9956" y="4421"/>
            <a:ext cx="2992253" cy="4469755"/>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1B0D8295-0889-470C-B7B7-E133A8B6AAB2}"/>
              </a:ext>
            </a:extLst>
          </p:cNvPr>
          <p:cNvSpPr txBox="1"/>
          <p:nvPr/>
        </p:nvSpPr>
        <p:spPr>
          <a:xfrm>
            <a:off x="8229889" y="6484247"/>
            <a:ext cx="2013200" cy="369332"/>
          </a:xfrm>
          <a:prstGeom prst="rect">
            <a:avLst/>
          </a:prstGeom>
          <a:noFill/>
        </p:spPr>
        <p:txBody>
          <a:bodyPr wrap="square" rtlCol="0">
            <a:spAutoFit/>
          </a:bodyPr>
          <a:lstStyle/>
          <a:p>
            <a:r>
              <a:rPr lang="fr-FR" b="1" i="1" dirty="0">
                <a:latin typeface="Symbol" panose="05050102010706020507" pitchFamily="18" charset="2"/>
              </a:rPr>
              <a:t>b</a:t>
            </a:r>
            <a:r>
              <a:rPr lang="fr-FR" b="1" i="1" dirty="0">
                <a:latin typeface="Garamond" panose="02020404030301010803" pitchFamily="18" charset="0"/>
              </a:rPr>
              <a:t> pinène</a:t>
            </a:r>
            <a:endParaRPr lang="fr-FR" dirty="0">
              <a:solidFill>
                <a:srgbClr val="FFFF00"/>
              </a:solidFill>
              <a:latin typeface="Garamond" panose="02020404030301010803" pitchFamily="18" charset="0"/>
            </a:endParaRPr>
          </a:p>
        </p:txBody>
      </p:sp>
      <p:sp>
        <p:nvSpPr>
          <p:cNvPr id="2" name="ZoneTexte 1">
            <a:extLst>
              <a:ext uri="{FF2B5EF4-FFF2-40B4-BE49-F238E27FC236}">
                <a16:creationId xmlns:a16="http://schemas.microsoft.com/office/drawing/2014/main" id="{C5CF3E16-FB6D-4303-8E24-24B72DD1B2B5}"/>
              </a:ext>
            </a:extLst>
          </p:cNvPr>
          <p:cNvSpPr txBox="1"/>
          <p:nvPr/>
        </p:nvSpPr>
        <p:spPr>
          <a:xfrm>
            <a:off x="851144" y="526727"/>
            <a:ext cx="3421352" cy="5355312"/>
          </a:xfrm>
          <a:prstGeom prst="rect">
            <a:avLst/>
          </a:prstGeom>
          <a:noFill/>
        </p:spPr>
        <p:txBody>
          <a:bodyPr wrap="square" rtlCol="0">
            <a:spAutoFit/>
          </a:bodyPr>
          <a:lstStyle/>
          <a:p>
            <a:r>
              <a:rPr lang="fr-FR" b="1" dirty="0">
                <a:latin typeface="Garamond" panose="02020404030301010803" pitchFamily="18" charset="0"/>
              </a:rPr>
              <a:t>Les aiguilles du </a:t>
            </a:r>
            <a:r>
              <a:rPr lang="fr-FR" b="1" i="1" dirty="0">
                <a:latin typeface="Garamond" panose="02020404030301010803" pitchFamily="18" charset="0"/>
              </a:rPr>
              <a:t>Pinus </a:t>
            </a:r>
            <a:r>
              <a:rPr lang="fr-FR" b="1" i="1" dirty="0" err="1">
                <a:latin typeface="Garamond" panose="02020404030301010803" pitchFamily="18" charset="0"/>
              </a:rPr>
              <a:t>pinaster</a:t>
            </a:r>
            <a:r>
              <a:rPr lang="fr-FR" b="1" i="1" dirty="0">
                <a:latin typeface="Garamond" panose="02020404030301010803" pitchFamily="18" charset="0"/>
              </a:rPr>
              <a:t> </a:t>
            </a:r>
            <a:r>
              <a:rPr lang="fr-FR" b="1" dirty="0">
                <a:latin typeface="Garamond" panose="02020404030301010803" pitchFamily="18" charset="0"/>
              </a:rPr>
              <a:t>ont une odeur perceptible après broyage ; les constituants principaux de cette odeur (assez faible) sont les pinènes (</a:t>
            </a:r>
            <a:r>
              <a:rPr lang="fr-FR" b="1" dirty="0">
                <a:latin typeface="Symbol" panose="05050102010706020507" pitchFamily="18" charset="2"/>
              </a:rPr>
              <a:t>a</a:t>
            </a:r>
            <a:r>
              <a:rPr lang="fr-FR" b="1" dirty="0">
                <a:latin typeface="Garamond" panose="02020404030301010803" pitchFamily="18" charset="0"/>
              </a:rPr>
              <a:t> et </a:t>
            </a:r>
            <a:r>
              <a:rPr lang="fr-FR" b="1" dirty="0">
                <a:latin typeface="Symbol" panose="05050102010706020507" pitchFamily="18" charset="2"/>
              </a:rPr>
              <a:t>b</a:t>
            </a:r>
            <a:r>
              <a:rPr lang="fr-FR" b="1" dirty="0">
                <a:latin typeface="Garamond" panose="02020404030301010803" pitchFamily="18" charset="0"/>
              </a:rPr>
              <a:t>) : il y a de 35 à 45% d’</a:t>
            </a:r>
            <a:r>
              <a:rPr lang="fr-FR" b="1" i="1" dirty="0">
                <a:latin typeface="Symbol" panose="05050102010706020507" pitchFamily="18" charset="2"/>
              </a:rPr>
              <a:t>a</a:t>
            </a:r>
            <a:r>
              <a:rPr lang="fr-FR" b="1" dirty="0">
                <a:latin typeface="Garamond" panose="02020404030301010803" pitchFamily="18" charset="0"/>
              </a:rPr>
              <a:t> </a:t>
            </a:r>
            <a:r>
              <a:rPr lang="fr-FR" b="1" i="1" dirty="0">
                <a:latin typeface="Garamond" panose="02020404030301010803" pitchFamily="18" charset="0"/>
              </a:rPr>
              <a:t>pinèn</a:t>
            </a:r>
            <a:r>
              <a:rPr lang="fr-FR" b="1" dirty="0">
                <a:latin typeface="Garamond" panose="02020404030301010803" pitchFamily="18" charset="0"/>
              </a:rPr>
              <a:t>e dans l’huile essentielle et 20 à 30% de </a:t>
            </a:r>
            <a:r>
              <a:rPr lang="fr-FR" b="1" i="1" dirty="0">
                <a:latin typeface="Symbol" panose="05050102010706020507" pitchFamily="18" charset="2"/>
              </a:rPr>
              <a:t>b</a:t>
            </a:r>
            <a:r>
              <a:rPr lang="fr-FR" b="1" i="1" dirty="0">
                <a:latin typeface="Garamond" panose="02020404030301010803" pitchFamily="18" charset="0"/>
              </a:rPr>
              <a:t> pinène</a:t>
            </a:r>
            <a:r>
              <a:rPr lang="fr-FR" b="1" dirty="0">
                <a:latin typeface="Garamond" panose="02020404030301010803" pitchFamily="18" charset="0"/>
              </a:rPr>
              <a:t>. On peut, comme pour le laurier, utiliser l’un ou l’autre des ces composants (odeur très voisine) ou faute de mieux utiliser (à très faible dose) de l’essence de térébenthine (retirée de la gemme de cet arbre) et qui contient de 80 à 95% de ces deux terpènes.</a:t>
            </a:r>
          </a:p>
          <a:p>
            <a:r>
              <a:rPr lang="fr-FR" dirty="0">
                <a:latin typeface="Garamond" panose="02020404030301010803" pitchFamily="18" charset="0"/>
              </a:rPr>
              <a:t> </a:t>
            </a:r>
          </a:p>
          <a:p>
            <a:pPr algn="r"/>
            <a:r>
              <a:rPr lang="fr-FR" b="1" dirty="0">
                <a:latin typeface="Garamond" panose="02020404030301010803" pitchFamily="18" charset="0"/>
              </a:rPr>
              <a:t>Professeur Michel ROUZET</a:t>
            </a:r>
          </a:p>
        </p:txBody>
      </p:sp>
      <p:sp>
        <p:nvSpPr>
          <p:cNvPr id="4" name="ZoneTexte 3">
            <a:extLst>
              <a:ext uri="{FF2B5EF4-FFF2-40B4-BE49-F238E27FC236}">
                <a16:creationId xmlns:a16="http://schemas.microsoft.com/office/drawing/2014/main" id="{2F57F0C9-57D5-4FEB-90ED-1F435C9452B1}"/>
              </a:ext>
            </a:extLst>
          </p:cNvPr>
          <p:cNvSpPr txBox="1"/>
          <p:nvPr/>
        </p:nvSpPr>
        <p:spPr>
          <a:xfrm>
            <a:off x="7424257" y="0"/>
            <a:ext cx="4767743" cy="4247317"/>
          </a:xfrm>
          <a:prstGeom prst="rect">
            <a:avLst/>
          </a:prstGeom>
          <a:noFill/>
        </p:spPr>
        <p:txBody>
          <a:bodyPr wrap="square" rtlCol="0">
            <a:spAutoFit/>
          </a:bodyPr>
          <a:lstStyle/>
          <a:p>
            <a:r>
              <a:rPr lang="fr-FR" b="1" dirty="0">
                <a:latin typeface="Garamond" panose="02020404030301010803" pitchFamily="18" charset="0"/>
              </a:rPr>
              <a:t>Le </a:t>
            </a:r>
            <a:r>
              <a:rPr lang="fr-FR" b="1" i="1" dirty="0">
                <a:latin typeface="Garamond" panose="02020404030301010803" pitchFamily="18" charset="0"/>
              </a:rPr>
              <a:t>pinène</a:t>
            </a:r>
            <a:r>
              <a:rPr lang="fr-FR" b="1" dirty="0">
                <a:latin typeface="Garamond" panose="02020404030301010803" pitchFamily="18" charset="0"/>
              </a:rPr>
              <a:t> (ou térébenthine) constitue 20% de la résine de pin ; on l’utilise comme solvant et pour la synthèse du </a:t>
            </a:r>
            <a:r>
              <a:rPr lang="fr-FR" b="1" i="1" dirty="0">
                <a:latin typeface="Garamond" panose="02020404030301010803" pitchFamily="18" charset="0"/>
              </a:rPr>
              <a:t>camphre</a:t>
            </a:r>
            <a:r>
              <a:rPr lang="fr-FR" b="1" dirty="0">
                <a:latin typeface="Garamond" panose="02020404030301010803" pitchFamily="18" charset="0"/>
              </a:rPr>
              <a:t>. Ce dernier, extrait du camphrier, est utilisé comme plastifiant dans les « matières plastiques » […].</a:t>
            </a:r>
          </a:p>
          <a:p>
            <a:r>
              <a:rPr lang="fr-FR" b="1" dirty="0">
                <a:latin typeface="Garamond" panose="02020404030301010803" pitchFamily="18" charset="0"/>
              </a:rPr>
              <a:t>L’</a:t>
            </a:r>
            <a:r>
              <a:rPr lang="fr-FR" b="1" i="1" dirty="0">
                <a:latin typeface="Garamond" panose="02020404030301010803" pitchFamily="18" charset="0"/>
              </a:rPr>
              <a:t>acide abiétique </a:t>
            </a:r>
            <a:r>
              <a:rPr lang="fr-FR" b="1" dirty="0">
                <a:latin typeface="Garamond" panose="02020404030301010803" pitchFamily="18" charset="0"/>
              </a:rPr>
              <a:t>(ou colophane) est le constituant principal de la résine de pin. On l’utilise entre autres pour l’encollage du papier, ainsi que pour la préparation de vernis et de savons.</a:t>
            </a:r>
          </a:p>
          <a:p>
            <a:r>
              <a:rPr lang="fr-FR" b="1" dirty="0">
                <a:latin typeface="Garamond" panose="02020404030301010803" pitchFamily="18" charset="0"/>
              </a:rPr>
              <a:t> </a:t>
            </a:r>
          </a:p>
          <a:p>
            <a:pPr algn="r"/>
            <a:r>
              <a:rPr lang="fr-FR" b="1" dirty="0">
                <a:latin typeface="Garamond" panose="02020404030301010803" pitchFamily="18" charset="0"/>
              </a:rPr>
              <a:t>Chimie organique, Cours / Paul Arnaud ; </a:t>
            </a:r>
          </a:p>
          <a:p>
            <a:pPr algn="r"/>
            <a:r>
              <a:rPr lang="fr-FR" b="1" dirty="0">
                <a:latin typeface="Garamond" panose="02020404030301010803" pitchFamily="18" charset="0"/>
              </a:rPr>
              <a:t>éd. Dunod. - Paris, 1997.</a:t>
            </a:r>
          </a:p>
          <a:p>
            <a:r>
              <a:rPr lang="fr-FR" dirty="0">
                <a:latin typeface="Garamond" panose="02020404030301010803" pitchFamily="18" charset="0"/>
              </a:rPr>
              <a:t> </a:t>
            </a:r>
          </a:p>
          <a:p>
            <a:endParaRPr lang="fr-FR" dirty="0">
              <a:latin typeface="Garamond" panose="02020404030301010803" pitchFamily="18" charset="0"/>
            </a:endParaRPr>
          </a:p>
        </p:txBody>
      </p:sp>
      <p:pic>
        <p:nvPicPr>
          <p:cNvPr id="2050" name="Picture 2" descr="Image illustrative de l’article Alpha-Pinène">
            <a:extLst>
              <a:ext uri="{FF2B5EF4-FFF2-40B4-BE49-F238E27FC236}">
                <a16:creationId xmlns:a16="http://schemas.microsoft.com/office/drawing/2014/main" id="{0043E6D0-B672-48C4-A179-D2DAAAE87C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7531" y="5262904"/>
            <a:ext cx="1362075" cy="15906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914F5A09-71B1-404D-9263-39478B7949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1639" y="5324475"/>
            <a:ext cx="1238250" cy="15335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inus pinaster">
            <a:extLst>
              <a:ext uri="{FF2B5EF4-FFF2-40B4-BE49-F238E27FC236}">
                <a16:creationId xmlns:a16="http://schemas.microsoft.com/office/drawing/2014/main" id="{DFE1BFA2-70B7-4878-A70A-6778C98786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08128" y="3693854"/>
            <a:ext cx="2381250" cy="3171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2051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4147</TotalTime>
  <Words>1308</Words>
  <Application>Microsoft Office PowerPoint</Application>
  <PresentationFormat>Grand écran</PresentationFormat>
  <Paragraphs>213</Paragraphs>
  <Slides>14</Slides>
  <Notes>14</Notes>
  <HiddenSlides>0</HiddenSlides>
  <MMClips>1</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14</vt:i4>
      </vt:variant>
    </vt:vector>
  </HeadingPairs>
  <TitlesOfParts>
    <vt:vector size="22" baseType="lpstr">
      <vt:lpstr>Arial</vt:lpstr>
      <vt:lpstr>Calibri</vt:lpstr>
      <vt:lpstr>Garamond</vt:lpstr>
      <vt:lpstr>Symbol</vt:lpstr>
      <vt:lpstr>Times New Roman</vt:lpstr>
      <vt:lpstr>Trebuchet MS</vt:lpstr>
      <vt:lpstr>Wingdings 3</vt:lpstr>
      <vt:lpstr>Facette</vt:lpstr>
      <vt:lpstr>Atlas de la flore locale, canton de Saint Hilaire de Riez</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de la flore, canton de Saint Hilaire de Riez</dc:title>
  <dc:creator>Bernard TAILLÉ</dc:creator>
  <cp:lastModifiedBy>Bernard TAILLÉ</cp:lastModifiedBy>
  <cp:revision>84</cp:revision>
  <cp:lastPrinted>2017-02-09T17:20:00Z</cp:lastPrinted>
  <dcterms:created xsi:type="dcterms:W3CDTF">2017-01-13T21:39:50Z</dcterms:created>
  <dcterms:modified xsi:type="dcterms:W3CDTF">2021-04-11T08:46:39Z</dcterms:modified>
</cp:coreProperties>
</file>